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6" r:id="rId13"/>
    <p:sldId id="268" r:id="rId14"/>
    <p:sldId id="270" r:id="rId15"/>
  </p:sldIdLst>
  <p:sldSz cx="9144000" cy="6858000" type="screen4x3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814" y="-90"/>
      </p:cViewPr>
      <p:guideLst>
        <p:guide orient="horz" pos="313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7CBE9-F9E3-4CD8-88B6-EF92E396CCB1}" type="datetimeFigureOut">
              <a:rPr kumimoji="1" lang="ja-JP" altLang="en-US" smtClean="0"/>
              <a:pPr/>
              <a:t>2013/8/1</a:t>
            </a:fld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6FADD-94D1-41AE-B4D4-9317909F743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137009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48DA4-EE26-4631-99E7-A75C1565B2AD}" type="datetimeFigureOut">
              <a:rPr kumimoji="1" lang="ja-JP" altLang="en-US" smtClean="0"/>
              <a:pPr/>
              <a:t>2013/8/1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41BE8-46B1-4D28-B251-9D7F9CCC3EF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414051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41BE8-46B1-4D28-B251-9D7F9CCC3EF4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193631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41BE8-46B1-4D28-B251-9D7F9CCC3EF4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950464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41BE8-46B1-4D28-B251-9D7F9CCC3EF4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666558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41BE8-46B1-4D28-B251-9D7F9CCC3EF4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4025699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41BE8-46B1-4D28-B251-9D7F9CCC3EF4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670877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41BE8-46B1-4D28-B251-9D7F9CCC3EF4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242092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41BE8-46B1-4D28-B251-9D7F9CCC3EF4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828371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41BE8-46B1-4D28-B251-9D7F9CCC3EF4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806045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41BE8-46B1-4D28-B251-9D7F9CCC3EF4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4048902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41BE8-46B1-4D28-B251-9D7F9CCC3EF4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141695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41BE8-46B1-4D28-B251-9D7F9CCC3EF4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750053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41BE8-46B1-4D28-B251-9D7F9CCC3EF4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46368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41BE8-46B1-4D28-B251-9D7F9CCC3EF4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837574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41BE8-46B1-4D28-B251-9D7F9CCC3EF4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027701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C48A25A-1962-41F4-80E1-944D3C4D2C75}" type="datetimeFigureOut">
              <a:rPr kumimoji="1" lang="ja-JP" altLang="en-US" smtClean="0"/>
              <a:pPr/>
              <a:t>2013/8/1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正方形/長方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コネクタ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コネクタ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正方形/長方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円/楕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円/楕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円/楕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CBFE602-A23B-4DA3-9F58-85588DB0EEC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A25A-1962-41F4-80E1-944D3C4D2C75}" type="datetimeFigureOut">
              <a:rPr kumimoji="1" lang="ja-JP" altLang="en-US" smtClean="0"/>
              <a:pPr/>
              <a:t>2013/8/1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E602-A23B-4DA3-9F58-85588DB0EEC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A25A-1962-41F4-80E1-944D3C4D2C75}" type="datetimeFigureOut">
              <a:rPr kumimoji="1" lang="ja-JP" altLang="en-US" smtClean="0"/>
              <a:pPr/>
              <a:t>2013/8/1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E602-A23B-4DA3-9F58-85588DB0EEC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48A25A-1962-41F4-80E1-944D3C4D2C75}" type="datetimeFigureOut">
              <a:rPr kumimoji="1" lang="ja-JP" altLang="en-US" smtClean="0"/>
              <a:pPr/>
              <a:t>2013/8/1</a:t>
            </a:fld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CBFE602-A23B-4DA3-9F58-85588DB0EEC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C48A25A-1962-41F4-80E1-944D3C4D2C75}" type="datetimeFigureOut">
              <a:rPr kumimoji="1" lang="ja-JP" altLang="en-US" smtClean="0"/>
              <a:pPr/>
              <a:t>2013/8/1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コネクタ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コネクタ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正方形/長方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円/楕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円/楕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円/楕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コネクタ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CBFE602-A23B-4DA3-9F58-85588DB0EEC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A25A-1962-41F4-80E1-944D3C4D2C75}" type="datetimeFigureOut">
              <a:rPr kumimoji="1" lang="ja-JP" altLang="en-US" smtClean="0"/>
              <a:pPr/>
              <a:t>2013/8/1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E602-A23B-4DA3-9F58-85588DB0EEC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A25A-1962-41F4-80E1-944D3C4D2C75}" type="datetimeFigureOut">
              <a:rPr kumimoji="1" lang="ja-JP" altLang="en-US" smtClean="0"/>
              <a:pPr/>
              <a:t>2013/8/1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E602-A23B-4DA3-9F58-85588DB0EEC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48A25A-1962-41F4-80E1-944D3C4D2C75}" type="datetimeFigureOut">
              <a:rPr kumimoji="1" lang="ja-JP" altLang="en-US" smtClean="0"/>
              <a:pPr/>
              <a:t>2013/8/1</a:t>
            </a:fld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BFE602-A23B-4DA3-9F58-85588DB0EEC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A25A-1962-41F4-80E1-944D3C4D2C75}" type="datetimeFigureOut">
              <a:rPr kumimoji="1" lang="ja-JP" altLang="en-US" smtClean="0"/>
              <a:pPr/>
              <a:t>2013/8/1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E602-A23B-4DA3-9F58-85588DB0EEC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円/楕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コンテンツ プレースホルダー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1" name="日付プレースホルダー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48A25A-1962-41F4-80E1-944D3C4D2C75}" type="datetimeFigureOut">
              <a:rPr kumimoji="1" lang="ja-JP" altLang="en-US" smtClean="0"/>
              <a:pPr/>
              <a:t>2013/8/1</a:t>
            </a:fld>
            <a:endParaRPr kumimoji="1" lang="ja-JP" altLang="en-US"/>
          </a:p>
        </p:txBody>
      </p:sp>
      <p:sp>
        <p:nvSpPr>
          <p:cNvPr id="22" name="スライド番号プレースホルダー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CBFE602-A23B-4DA3-9F58-85588DB0EEC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3" name="フッター プレースホルダー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円/楕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コネクタ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48A25A-1962-41F4-80E1-944D3C4D2C75}" type="datetimeFigureOut">
              <a:rPr kumimoji="1" lang="ja-JP" altLang="en-US" smtClean="0"/>
              <a:pPr/>
              <a:t>2013/8/1</a:t>
            </a:fld>
            <a:endParaRPr kumimoji="1" lang="ja-JP" altLang="en-US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BFE602-A23B-4DA3-9F58-85588DB0EEC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1" name="フッター プレースホルダー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C48A25A-1962-41F4-80E1-944D3C4D2C75}" type="datetimeFigureOut">
              <a:rPr kumimoji="1" lang="ja-JP" altLang="en-US" smtClean="0"/>
              <a:pPr/>
              <a:t>2013/8/1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円/楕円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CBFE602-A23B-4DA3-9F58-85588DB0EEC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1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1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496944" cy="1793167"/>
          </a:xfrm>
        </p:spPr>
        <p:txBody>
          <a:bodyPr>
            <a:normAutofit/>
          </a:bodyPr>
          <a:lstStyle/>
          <a:p>
            <a:r>
              <a:rPr lang="ja-JP" altLang="en-US" sz="72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さ</a:t>
            </a:r>
            <a:r>
              <a:rPr lang="ja-JP" altLang="en-US" sz="72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いと学ｵﾘｴﾝﾃｰｼｮﾝ</a:t>
            </a:r>
            <a:endParaRPr kumimoji="1" lang="ja-JP" altLang="en-US" sz="7200" dirty="0">
              <a:solidFill>
                <a:schemeClr val="tx1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19672" y="2924944"/>
            <a:ext cx="7344816" cy="882119"/>
          </a:xfrm>
        </p:spPr>
        <p:txBody>
          <a:bodyPr>
            <a:noAutofit/>
          </a:bodyPr>
          <a:lstStyle/>
          <a:p>
            <a:r>
              <a:rPr kumimoji="1" lang="ja-JP" altLang="en-US" sz="5400" dirty="0" smtClean="0">
                <a:solidFill>
                  <a:srgbClr val="002060"/>
                </a:solidFill>
                <a:latin typeface="ＭＳ Ｐゴシック" pitchFamily="50" charset="-128"/>
                <a:ea typeface="ＭＳ Ｐゴシック" pitchFamily="50" charset="-128"/>
              </a:rPr>
              <a:t>職場体験学習</a:t>
            </a:r>
            <a:r>
              <a:rPr lang="ja-JP" altLang="en-US" sz="5400" dirty="0" smtClean="0">
                <a:solidFill>
                  <a:srgbClr val="002060"/>
                </a:solidFill>
                <a:latin typeface="ＭＳ Ｐゴシック" pitchFamily="50" charset="-128"/>
                <a:ea typeface="ＭＳ Ｐゴシック" pitchFamily="50" charset="-128"/>
              </a:rPr>
              <a:t>に向けて</a:t>
            </a:r>
            <a:endParaRPr kumimoji="1" lang="en-US" altLang="ja-JP" sz="5400" dirty="0" smtClean="0">
              <a:solidFill>
                <a:srgbClr val="002060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1051457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343"/>
    </mc:Choice>
    <mc:Fallback>
      <p:transition spd="slow" advTm="8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75" t="1075" b="58906"/>
          <a:stretch/>
        </p:blipFill>
        <p:spPr>
          <a:xfrm>
            <a:off x="1835696" y="332656"/>
            <a:ext cx="6912727" cy="640871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79512" y="188640"/>
            <a:ext cx="4752528" cy="6155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4000" b="1" u="sng" dirty="0" smtClean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現代の若者たちは？</a:t>
            </a:r>
            <a:endParaRPr lang="en-US" altLang="ja-JP" sz="4000" b="1" u="sng" dirty="0" smtClean="0">
              <a:solidFill>
                <a:srgbClr val="0070C0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4" name="角丸四角形吹き出し 3"/>
          <p:cNvSpPr/>
          <p:nvPr/>
        </p:nvSpPr>
        <p:spPr>
          <a:xfrm>
            <a:off x="467544" y="1124744"/>
            <a:ext cx="5760640" cy="2160240"/>
          </a:xfrm>
          <a:prstGeom prst="wedgeRoundRectCallout">
            <a:avLst>
              <a:gd name="adj1" fmla="val 63188"/>
              <a:gd name="adj2" fmla="val 44359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b="1" dirty="0" smtClean="0">
                <a:latin typeface="ＭＳ Ｐゴシック" pitchFamily="50" charset="-128"/>
                <a:ea typeface="ＭＳ Ｐゴシック" pitchFamily="50" charset="-128"/>
              </a:rPr>
              <a:t>　１５～３４歳でパートやアルバイトで働くフリーターは、</a:t>
            </a:r>
            <a:r>
              <a:rPr kumimoji="1" lang="ja-JP" altLang="en-US" sz="3200" b="1" u="sng" dirty="0" smtClean="0">
                <a:solidFill>
                  <a:srgbClr val="FFFF00"/>
                </a:solidFill>
                <a:latin typeface="ＭＳ Ｐゴシック" pitchFamily="50" charset="-128"/>
                <a:ea typeface="ＭＳ Ｐゴシック" pitchFamily="50" charset="-128"/>
              </a:rPr>
              <a:t>前年と比べて</a:t>
            </a:r>
            <a:r>
              <a:rPr kumimoji="1" lang="en-US" altLang="ja-JP" sz="3200" b="1" u="sng" dirty="0" smtClean="0">
                <a:solidFill>
                  <a:srgbClr val="FFFF00"/>
                </a:solidFill>
                <a:latin typeface="ＭＳ Ｐゴシック" pitchFamily="50" charset="-128"/>
                <a:ea typeface="ＭＳ Ｐゴシック" pitchFamily="50" charset="-128"/>
              </a:rPr>
              <a:t>5</a:t>
            </a:r>
            <a:r>
              <a:rPr kumimoji="1" lang="ja-JP" altLang="en-US" sz="3200" b="1" u="sng" dirty="0" smtClean="0">
                <a:solidFill>
                  <a:srgbClr val="FFFF00"/>
                </a:solidFill>
                <a:latin typeface="ＭＳ Ｐゴシック" pitchFamily="50" charset="-128"/>
                <a:ea typeface="ＭＳ Ｐゴシック" pitchFamily="50" charset="-128"/>
              </a:rPr>
              <a:t>万人増</a:t>
            </a:r>
            <a:r>
              <a:rPr kumimoji="1" lang="ja-JP" altLang="en-US" sz="3200" b="1" dirty="0" smtClean="0">
                <a:latin typeface="ＭＳ Ｐゴシック" pitchFamily="50" charset="-128"/>
                <a:ea typeface="ＭＳ Ｐゴシック" pitchFamily="50" charset="-128"/>
              </a:rPr>
              <a:t>の１８３万人</a:t>
            </a:r>
            <a:endParaRPr kumimoji="1" lang="en-US" altLang="ja-JP" sz="32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3200" b="1" dirty="0">
                <a:latin typeface="ＭＳ Ｐゴシック" pitchFamily="50" charset="-128"/>
                <a:ea typeface="ＭＳ Ｐゴシック" pitchFamily="50" charset="-128"/>
              </a:rPr>
              <a:t>　</a:t>
            </a:r>
            <a:r>
              <a:rPr lang="ja-JP" altLang="en-US" sz="3200" b="1" dirty="0" smtClean="0">
                <a:latin typeface="ＭＳ Ｐゴシック" pitchFamily="50" charset="-128"/>
                <a:ea typeface="ＭＳ Ｐゴシック" pitchFamily="50" charset="-128"/>
              </a:rPr>
              <a:t>　　　　　　　　　　　</a:t>
            </a:r>
            <a:r>
              <a:rPr kumimoji="1" lang="ja-JP" altLang="en-US" sz="3200" b="1" dirty="0" smtClean="0">
                <a:latin typeface="ＭＳ Ｐゴシック" pitchFamily="50" charset="-128"/>
                <a:ea typeface="ＭＳ Ｐゴシック" pitchFamily="50" charset="-128"/>
              </a:rPr>
              <a:t>（２０１０年）</a:t>
            </a:r>
            <a:endParaRPr kumimoji="1" lang="ja-JP" altLang="en-US" sz="3200" b="1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3599892" y="3537012"/>
            <a:ext cx="5256584" cy="2700300"/>
          </a:xfrm>
          <a:prstGeom prst="wedgeRoundRectCallout">
            <a:avLst>
              <a:gd name="adj1" fmla="val -63297"/>
              <a:gd name="adj2" fmla="val -384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latin typeface="ＭＳ Ｐゴシック" pitchFamily="50" charset="-128"/>
                <a:ea typeface="ＭＳ Ｐゴシック" pitchFamily="50" charset="-128"/>
              </a:rPr>
              <a:t>　</a:t>
            </a:r>
            <a:r>
              <a:rPr lang="ja-JP" altLang="en-US" sz="3200" b="1" dirty="0" smtClean="0">
                <a:latin typeface="ＭＳ Ｐゴシック" pitchFamily="50" charset="-128"/>
                <a:ea typeface="ＭＳ Ｐゴシック" pitchFamily="50" charset="-128"/>
              </a:rPr>
              <a:t>２００７年３月卒で就職した人のうち、３年以内に離職した割合は</a:t>
            </a:r>
            <a:endParaRPr lang="en-US" altLang="ja-JP" sz="32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kumimoji="1" lang="ja-JP" altLang="en-US" sz="3200" b="1" dirty="0" smtClean="0">
                <a:latin typeface="ＭＳ Ｐゴシック" pitchFamily="50" charset="-128"/>
                <a:ea typeface="ＭＳ Ｐゴシック" pitchFamily="50" charset="-128"/>
              </a:rPr>
              <a:t>　　</a:t>
            </a:r>
            <a:r>
              <a:rPr kumimoji="1" lang="ja-JP" altLang="en-US" sz="3200" b="1" u="sng" dirty="0" smtClean="0">
                <a:solidFill>
                  <a:srgbClr val="FFFF00"/>
                </a:solidFill>
                <a:latin typeface="ＭＳ Ｐゴシック" pitchFamily="50" charset="-128"/>
                <a:ea typeface="ＭＳ Ｐゴシック" pitchFamily="50" charset="-128"/>
              </a:rPr>
              <a:t>大卒者が３１％</a:t>
            </a:r>
            <a:endParaRPr kumimoji="1" lang="en-US" altLang="ja-JP" sz="3200" b="1" u="sng" dirty="0" smtClean="0">
              <a:solidFill>
                <a:srgbClr val="FFFF00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3200" b="1" dirty="0" smtClean="0">
                <a:latin typeface="ＭＳ Ｐゴシック" pitchFamily="50" charset="-128"/>
                <a:ea typeface="ＭＳ Ｐゴシック" pitchFamily="50" charset="-128"/>
              </a:rPr>
              <a:t>　　</a:t>
            </a:r>
            <a:r>
              <a:rPr lang="ja-JP" altLang="en-US" sz="3200" b="1" u="sng" dirty="0" smtClean="0">
                <a:solidFill>
                  <a:srgbClr val="FFFF00"/>
                </a:solidFill>
                <a:latin typeface="ＭＳ Ｐゴシック" pitchFamily="50" charset="-128"/>
                <a:ea typeface="ＭＳ Ｐゴシック" pitchFamily="50" charset="-128"/>
              </a:rPr>
              <a:t>高卒者が４０％</a:t>
            </a:r>
            <a:endParaRPr lang="en-US" altLang="ja-JP" sz="3200" b="1" u="sng" dirty="0" smtClean="0">
              <a:solidFill>
                <a:srgbClr val="FFFF00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6701789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8218"/>
    </mc:Choice>
    <mc:Fallback>
      <p:transition spd="slow" advTm="68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79512" y="188640"/>
            <a:ext cx="871296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4000" b="1" u="sng" dirty="0" smtClean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職場体験学習のねらいは？</a:t>
            </a:r>
            <a:endParaRPr lang="en-US" altLang="ja-JP" sz="4000" b="1" u="sng" dirty="0" smtClean="0">
              <a:solidFill>
                <a:srgbClr val="0070C0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1412776"/>
            <a:ext cx="8568952" cy="43924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rtlCol="0">
            <a:normAutofit/>
          </a:bodyPr>
          <a:lstStyle/>
          <a:p>
            <a:pPr algn="ctr"/>
            <a:r>
              <a:rPr kumimoji="1" lang="ja-JP" altLang="en-US" sz="4000" b="1" u="sng" dirty="0" smtClean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</a:rPr>
              <a:t>働くことの意義や大切さ</a:t>
            </a:r>
            <a:endParaRPr kumimoji="1" lang="en-US" altLang="ja-JP" sz="4000" b="1" u="sng" dirty="0" smtClean="0">
              <a:solidFill>
                <a:srgbClr val="FF0000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r>
              <a:rPr kumimoji="1" lang="ja-JP" altLang="en-US" sz="4000" b="1" u="sng" dirty="0" smtClean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</a:rPr>
              <a:t>働く人々の思い</a:t>
            </a:r>
            <a:endParaRPr kumimoji="1" lang="en-US" altLang="ja-JP" sz="4000" b="1" u="sng" dirty="0" smtClean="0">
              <a:solidFill>
                <a:srgbClr val="FF0000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endParaRPr kumimoji="1" lang="en-US" altLang="ja-JP" sz="2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について理解を深め、</a:t>
            </a:r>
            <a:endParaRPr kumimoji="1"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endParaRPr kumimoji="1" lang="en-US" altLang="ja-JP" sz="2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r>
              <a:rPr kumimoji="1" lang="ja-JP" altLang="en-US" sz="4000" b="1" u="sng" dirty="0" smtClean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</a:rPr>
              <a:t>自分の進路について考える力</a:t>
            </a:r>
            <a:endParaRPr kumimoji="1" lang="en-US" altLang="ja-JP" sz="4000" b="1" u="sng" dirty="0" smtClean="0">
              <a:solidFill>
                <a:srgbClr val="FF0000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endParaRPr kumimoji="1" lang="en-US" altLang="ja-JP" sz="2800" b="1" u="sng" dirty="0" smtClean="0">
              <a:solidFill>
                <a:srgbClr val="FF0000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を身につける</a:t>
            </a:r>
            <a:endParaRPr kumimoji="1" lang="ja-JP" altLang="en-US" sz="4000" b="1" dirty="0">
              <a:latin typeface="ＭＳ Ｐゴシック" pitchFamily="50" charset="-128"/>
              <a:ea typeface="ＭＳ Ｐゴシック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9145660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0406"/>
    </mc:Choice>
    <mc:Fallback>
      <p:transition spd="slow" advTm="204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214282" y="197444"/>
            <a:ext cx="8712319" cy="6480720"/>
          </a:xfrm>
          <a:prstGeom prst="roundRect">
            <a:avLst>
              <a:gd name="adj" fmla="val 548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600" u="sng" dirty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職場体験学習</a:t>
            </a:r>
            <a:endParaRPr lang="en-US" altLang="ja-JP" sz="6600" u="sng" dirty="0">
              <a:solidFill>
                <a:srgbClr val="FF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/>
            <a:r>
              <a:rPr lang="ja-JP" altLang="en-US" sz="4400" dirty="0" smtClean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を</a:t>
            </a:r>
            <a:r>
              <a:rPr lang="ja-JP" altLang="en-US" sz="44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通して</a:t>
            </a:r>
            <a:endParaRPr lang="en-US" altLang="ja-JP" sz="4400" dirty="0">
              <a:solidFill>
                <a:srgbClr val="0070C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/>
            <a:r>
              <a:rPr lang="ja-JP" altLang="en-US" sz="6600" u="sng" dirty="0" smtClean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自分</a:t>
            </a:r>
            <a:r>
              <a:rPr lang="ja-JP" altLang="en-US" sz="6600" u="sng" dirty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の将来や</a:t>
            </a:r>
            <a:r>
              <a:rPr lang="ja-JP" altLang="en-US" sz="6600" u="sng" dirty="0" smtClean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生き方</a:t>
            </a:r>
            <a:endParaRPr lang="en-US" altLang="ja-JP" sz="6600" u="sng" dirty="0" smtClean="0">
              <a:solidFill>
                <a:srgbClr val="FF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/>
            <a:r>
              <a:rPr lang="ja-JP" altLang="en-US" sz="4400" dirty="0" smtClean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を考え</a:t>
            </a:r>
            <a:r>
              <a:rPr lang="ja-JP" altLang="en-US" sz="4400" dirty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て</a:t>
            </a:r>
            <a:endParaRPr lang="en-US" altLang="ja-JP" sz="4400" dirty="0">
              <a:solidFill>
                <a:srgbClr val="0070C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/>
            <a:r>
              <a:rPr lang="ja-JP" altLang="en-US" sz="6600" u="sng" dirty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進路</a:t>
            </a:r>
            <a:r>
              <a:rPr lang="ja-JP" altLang="en-US" sz="6600" u="sng" dirty="0" smtClean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選択に必要な力</a:t>
            </a:r>
            <a:endParaRPr lang="en-US" altLang="ja-JP" sz="6600" u="sng" dirty="0">
              <a:solidFill>
                <a:srgbClr val="FF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/>
            <a:r>
              <a:rPr lang="ja-JP" altLang="en-US" sz="4400" dirty="0" smtClean="0">
                <a:solidFill>
                  <a:srgbClr val="0070C0"/>
                </a:solidFill>
                <a:latin typeface="HGS創英角ﾎﾟｯﾌﾟ体" pitchFamily="50" charset="-128"/>
                <a:ea typeface="HGS創英角ﾎﾟｯﾌﾟ体" pitchFamily="50" charset="-128"/>
              </a:rPr>
              <a:t>を身につける！</a:t>
            </a:r>
            <a:endParaRPr lang="ja-JP" altLang="en-US" sz="4400" dirty="0">
              <a:solidFill>
                <a:srgbClr val="0070C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058363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8984"/>
    </mc:Choice>
    <mc:Fallback>
      <p:transition spd="slow" advTm="389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79512" y="1295175"/>
            <a:ext cx="8712968" cy="40626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sz="6600" b="1" dirty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今</a:t>
            </a:r>
            <a:r>
              <a:rPr lang="ja-JP" altLang="en-US" sz="6600" b="1" dirty="0" smtClean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の中学３年生の</a:t>
            </a:r>
            <a:endParaRPr lang="en-US" altLang="ja-JP" sz="6600" b="1" dirty="0" smtClean="0">
              <a:solidFill>
                <a:srgbClr val="0070C0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r>
              <a:rPr lang="ja-JP" altLang="en-US" sz="6600" b="1" dirty="0" smtClean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職場体験学習での</a:t>
            </a:r>
            <a:endParaRPr lang="en-US" altLang="ja-JP" sz="6600" b="1" dirty="0" smtClean="0">
              <a:solidFill>
                <a:srgbClr val="0070C0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r>
              <a:rPr lang="ja-JP" altLang="en-US" sz="6600" b="1" u="sng" dirty="0" smtClean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</a:rPr>
              <a:t>真剣な表情</a:t>
            </a:r>
            <a:r>
              <a:rPr lang="ja-JP" altLang="en-US" sz="6600" b="1" dirty="0" smtClean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を</a:t>
            </a:r>
            <a:endParaRPr lang="en-US" altLang="ja-JP" sz="6600" b="1" dirty="0" smtClean="0">
              <a:solidFill>
                <a:srgbClr val="0070C0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r>
              <a:rPr lang="ja-JP" altLang="en-US" sz="6600" b="1" dirty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どうぞ</a:t>
            </a:r>
            <a:r>
              <a:rPr lang="ja-JP" altLang="en-US" sz="6600" b="1" dirty="0" smtClean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見てください！</a:t>
            </a:r>
            <a:endParaRPr lang="en-US" altLang="ja-JP" sz="6600" b="1" dirty="0" smtClean="0">
              <a:solidFill>
                <a:srgbClr val="0070C0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9145660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6519"/>
    </mc:Choice>
    <mc:Fallback>
      <p:transition spd="slow" advTm="26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79512" y="188640"/>
            <a:ext cx="871296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sz="4000" b="1" u="sng" dirty="0" smtClean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実のある職場体験学習にするために</a:t>
            </a:r>
            <a:endParaRPr lang="en-US" altLang="ja-JP" sz="4000" b="1" u="sng" dirty="0" smtClean="0">
              <a:solidFill>
                <a:srgbClr val="0070C0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r>
              <a:rPr lang="ja-JP" altLang="en-US" sz="4000" b="1" u="sng" dirty="0" smtClean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今日のスタートが大切！</a:t>
            </a:r>
            <a:endParaRPr lang="en-US" altLang="ja-JP" sz="4000" b="1" u="sng" dirty="0" smtClean="0">
              <a:solidFill>
                <a:srgbClr val="0070C0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2852936"/>
            <a:ext cx="8568952" cy="36004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rtlCol="0">
            <a:normAutofit/>
          </a:bodyPr>
          <a:lstStyle/>
          <a:p>
            <a:r>
              <a:rPr lang="ja-JP" altLang="en-US" sz="4000" dirty="0" smtClean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◎事業所の方に自分のよさをよく</a:t>
            </a:r>
            <a:endParaRPr lang="en-US" altLang="ja-JP" sz="4000" dirty="0" smtClean="0">
              <a:solidFill>
                <a:srgbClr val="FF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r>
              <a:rPr lang="ja-JP" altLang="en-US" sz="4000" dirty="0" smtClean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　知って頂くために書きます。</a:t>
            </a:r>
            <a:endParaRPr lang="en-US" altLang="ja-JP" sz="4000" dirty="0" smtClean="0">
              <a:solidFill>
                <a:srgbClr val="FF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endParaRPr kumimoji="1" lang="en-US" altLang="ja-JP" sz="4000" dirty="0">
              <a:solidFill>
                <a:srgbClr val="FF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r>
              <a:rPr lang="ja-JP" altLang="en-US" sz="4000" dirty="0" smtClean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◎職場体験学習で何を学び取りたい</a:t>
            </a:r>
            <a:endParaRPr lang="en-US" altLang="ja-JP" sz="4000" dirty="0" smtClean="0">
              <a:solidFill>
                <a:srgbClr val="FF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r>
              <a:rPr lang="ja-JP" altLang="en-US" sz="4000" dirty="0" smtClean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　事を真剣に考えて書きましょう！</a:t>
            </a:r>
            <a:endParaRPr lang="en-US" altLang="ja-JP" sz="4000" dirty="0" smtClean="0">
              <a:solidFill>
                <a:srgbClr val="FF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323528" y="1628800"/>
            <a:ext cx="8568952" cy="8606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3600" b="1" dirty="0" smtClean="0">
                <a:latin typeface="ＭＳ Ｐゴシック" pitchFamily="50" charset="-128"/>
                <a:ea typeface="ＭＳ Ｐゴシック" pitchFamily="50" charset="-128"/>
              </a:rPr>
              <a:t>この後、自己ＰＲ表を作成します</a:t>
            </a:r>
            <a:r>
              <a:rPr kumimoji="1" lang="en-US" altLang="ja-JP" sz="3600" b="1" dirty="0" smtClean="0">
                <a:latin typeface="ＭＳ Ｐゴシック" pitchFamily="50" charset="-128"/>
                <a:ea typeface="ＭＳ Ｐゴシック" pitchFamily="50" charset="-128"/>
              </a:rPr>
              <a:t>!</a:t>
            </a:r>
            <a:endParaRPr kumimoji="1" lang="ja-JP" altLang="en-US" sz="3600" b="1" dirty="0">
              <a:latin typeface="ＭＳ Ｐゴシック" pitchFamily="50" charset="-128"/>
              <a:ea typeface="ＭＳ Ｐゴシック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9145660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5226"/>
    </mc:Choice>
    <mc:Fallback>
      <p:transition spd="slow" advTm="152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467544" y="188640"/>
            <a:ext cx="759633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4800" b="1" u="sng" dirty="0" smtClean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何の職業の記事でしょう？</a:t>
            </a:r>
            <a:endParaRPr kumimoji="1" lang="ja-JP" altLang="en-US" sz="4800" b="1" u="sng" dirty="0">
              <a:solidFill>
                <a:srgbClr val="0070C0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821"/>
          <a:stretch/>
        </p:blipFill>
        <p:spPr>
          <a:xfrm>
            <a:off x="179512" y="1196752"/>
            <a:ext cx="8777832" cy="54403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正方形/長方形 4"/>
          <p:cNvSpPr/>
          <p:nvPr/>
        </p:nvSpPr>
        <p:spPr>
          <a:xfrm>
            <a:off x="3729283" y="1790381"/>
            <a:ext cx="2114358" cy="4542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3200" b="1" dirty="0">
                <a:latin typeface="ＭＳ Ｐゴシック" pitchFamily="50" charset="-128"/>
                <a:ea typeface="ＭＳ Ｐゴシック" pitchFamily="50" charset="-128"/>
              </a:rPr>
              <a:t>？</a:t>
            </a:r>
            <a:endParaRPr kumimoji="1" lang="ja-JP" altLang="en-US" sz="3200" b="1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062826" y="1196752"/>
            <a:ext cx="613630" cy="23762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3200" b="1" dirty="0">
                <a:latin typeface="ＭＳ Ｐゴシック" pitchFamily="50" charset="-128"/>
                <a:ea typeface="ＭＳ Ｐゴシック" pitchFamily="50" charset="-128"/>
              </a:rPr>
              <a:t>？</a:t>
            </a:r>
            <a:endParaRPr kumimoji="1" lang="ja-JP" altLang="en-US" sz="3200" b="1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043609" y="2264657"/>
            <a:ext cx="7326032" cy="43748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正解は</a:t>
            </a:r>
            <a:endParaRPr kumimoji="1" lang="en-US" altLang="ja-JP" sz="3600" b="1" dirty="0" smtClean="0">
              <a:solidFill>
                <a:schemeClr val="tx1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r>
              <a:rPr kumimoji="1" lang="ja-JP" altLang="en-US" sz="3600" b="1" dirty="0" smtClean="0">
                <a:solidFill>
                  <a:srgbClr val="FF0000"/>
                </a:solidFill>
                <a:latin typeface="HGS創英角ﾎﾟｯﾌﾟ体" pitchFamily="50" charset="-128"/>
                <a:ea typeface="HGS創英角ﾎﾟｯﾌﾟ体" pitchFamily="50" charset="-128"/>
              </a:rPr>
              <a:t>「グラフィックデザイナー」</a:t>
            </a:r>
            <a:endParaRPr kumimoji="1" lang="en-US" altLang="ja-JP" sz="3600" b="1" dirty="0" smtClean="0">
              <a:solidFill>
                <a:srgbClr val="FF0000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/>
            <a:r>
              <a:rPr kumimoji="1" lang="ja-JP" altLang="en-US" sz="3600" b="1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です！</a:t>
            </a:r>
            <a:endParaRPr kumimoji="1" lang="en-US" altLang="ja-JP" sz="3600" b="1" dirty="0" smtClean="0">
              <a:solidFill>
                <a:schemeClr val="tx1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endParaRPr lang="en-US" altLang="ja-JP" sz="3600" b="1" dirty="0">
              <a:solidFill>
                <a:schemeClr val="tx1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2800" b="1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　</a:t>
            </a:r>
            <a:r>
              <a:rPr lang="ja-JP" altLang="en-US" sz="2800" b="1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新聞・雑誌の広告デザイン、</a:t>
            </a:r>
            <a:r>
              <a:rPr kumimoji="1" lang="ja-JP" altLang="en-US" sz="2800" b="1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書籍や雑誌の表紙、お店の看板や交通標識などをデザインする職業。</a:t>
            </a:r>
            <a:endParaRPr kumimoji="1" lang="en-US" altLang="ja-JP" sz="2800" b="1" dirty="0" smtClean="0">
              <a:solidFill>
                <a:schemeClr val="tx1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1629397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5983"/>
    </mc:Choice>
    <mc:Fallback>
      <p:transition spd="slow" advTm="359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6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467544" y="188640"/>
            <a:ext cx="759633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sz="4800" b="1" u="sng" dirty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世の中</a:t>
            </a:r>
            <a:r>
              <a:rPr lang="ja-JP" altLang="en-US" sz="4800" b="1" u="sng" dirty="0" smtClean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にはどんな</a:t>
            </a:r>
            <a:endParaRPr lang="en-US" altLang="ja-JP" sz="4800" b="1" u="sng" dirty="0" smtClean="0">
              <a:solidFill>
                <a:srgbClr val="0070C0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algn="ctr"/>
            <a:r>
              <a:rPr lang="ja-JP" altLang="en-US" sz="4800" b="1" u="sng" dirty="0" smtClean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職業があるのでしょう</a:t>
            </a:r>
            <a:r>
              <a:rPr kumimoji="1" lang="ja-JP" altLang="en-US" sz="4800" b="1" u="sng" dirty="0" smtClean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？</a:t>
            </a:r>
            <a:endParaRPr kumimoji="1" lang="ja-JP" altLang="en-US" sz="4800" b="1" u="sng" dirty="0">
              <a:solidFill>
                <a:srgbClr val="0070C0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9493" b="38857"/>
          <a:stretch/>
        </p:blipFill>
        <p:spPr>
          <a:xfrm>
            <a:off x="2757549" y="1728192"/>
            <a:ext cx="3597379" cy="50131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0160966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8269"/>
    </mc:Choice>
    <mc:Fallback>
      <p:transition spd="slow" advTm="182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467544" y="188640"/>
            <a:ext cx="759633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sz="4000" b="1" u="sng" dirty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才能</a:t>
            </a:r>
            <a:r>
              <a:rPr lang="ja-JP" altLang="en-US" sz="4000" b="1" u="sng" dirty="0" smtClean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と技術を生かす職業</a:t>
            </a:r>
            <a:endParaRPr lang="en-US" altLang="ja-JP" sz="4000" b="1" u="sng" dirty="0" smtClean="0">
              <a:solidFill>
                <a:srgbClr val="0070C0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1268760"/>
            <a:ext cx="8568952" cy="36933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プロサッカー選手　　プロ野球選手</a:t>
            </a:r>
            <a:endParaRPr kumimoji="1"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カーレーサー　　プロレスラー</a:t>
            </a:r>
            <a:endParaRPr lang="en-US" altLang="ja-JP" sz="4000" b="1" dirty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プロの棋士　　騎手　　バレリーナ</a:t>
            </a:r>
            <a:endParaRPr lang="en-US" altLang="ja-JP" sz="4000" b="1" dirty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ピアニスト　　オーケストラの団員</a:t>
            </a:r>
            <a:endParaRPr kumimoji="1"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音楽教室の先生</a:t>
            </a:r>
            <a:endParaRPr kumimoji="1"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ミュージシャン</a:t>
            </a:r>
            <a:r>
              <a:rPr lang="ja-JP" altLang="en-US" sz="4000" b="1" dirty="0">
                <a:latin typeface="ＭＳ Ｐゴシック" pitchFamily="50" charset="-128"/>
                <a:ea typeface="ＭＳ Ｐゴシック" pitchFamily="50" charset="-128"/>
              </a:rPr>
              <a:t>　</a:t>
            </a:r>
            <a:r>
              <a:rPr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　</a:t>
            </a:r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通訳　　占い師・・・</a:t>
            </a:r>
            <a:endParaRPr kumimoji="1" lang="ja-JP" altLang="en-US" sz="4000" b="1" dirty="0">
              <a:latin typeface="ＭＳ Ｐゴシック" pitchFamily="50" charset="-128"/>
              <a:ea typeface="ＭＳ Ｐゴシック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8107370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7288"/>
    </mc:Choice>
    <mc:Fallback>
      <p:transition spd="slow" advTm="17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79512" y="188640"/>
            <a:ext cx="871296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4000" b="1" u="sng" dirty="0" smtClean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テレビ、ゲーム、新聞、本に関わる職業</a:t>
            </a:r>
            <a:endParaRPr lang="en-US" altLang="ja-JP" sz="4000" b="1" u="sng" dirty="0" smtClean="0">
              <a:solidFill>
                <a:srgbClr val="0070C0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980728"/>
            <a:ext cx="8568952" cy="56166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0" tIns="0" rIns="0" bIns="0" rtlCol="0">
            <a:normAutofit/>
          </a:bodyPr>
          <a:lstStyle/>
          <a:p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漫画家　　歌手　　お笑い芸人</a:t>
            </a:r>
            <a:endParaRPr kumimoji="1"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4000" b="1" dirty="0">
                <a:latin typeface="ＭＳ Ｐゴシック" pitchFamily="50" charset="-128"/>
                <a:ea typeface="ＭＳ Ｐゴシック" pitchFamily="50" charset="-128"/>
              </a:rPr>
              <a:t>映画</a:t>
            </a:r>
            <a:r>
              <a:rPr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監督　　俳優　　声優</a:t>
            </a:r>
            <a:endParaRPr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落語家　　マジシャン　　アナウンサー</a:t>
            </a:r>
            <a:endParaRPr kumimoji="1"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ディレクター　　気象予報士　　モデル</a:t>
            </a:r>
            <a:endParaRPr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メイクアップアーティスト　　スタイリスト</a:t>
            </a:r>
            <a:endParaRPr kumimoji="1"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作詞家　　作曲家　　ゲームプランナー</a:t>
            </a:r>
            <a:endParaRPr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ＣＧデザイナー　　プログラマー</a:t>
            </a:r>
            <a:endParaRPr kumimoji="1"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4000" b="1" dirty="0">
                <a:latin typeface="ＭＳ Ｐゴシック" pitchFamily="50" charset="-128"/>
                <a:ea typeface="ＭＳ Ｐゴシック" pitchFamily="50" charset="-128"/>
              </a:rPr>
              <a:t>新聞</a:t>
            </a:r>
            <a:r>
              <a:rPr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記者　　編集者　　写真家　　</a:t>
            </a:r>
            <a:endParaRPr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デザイナー　　ＷＥＢデザイナー</a:t>
            </a:r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・・・</a:t>
            </a:r>
            <a:endParaRPr kumimoji="1" lang="ja-JP" altLang="en-US" sz="4000" b="1" dirty="0">
              <a:latin typeface="ＭＳ Ｐゴシック" pitchFamily="50" charset="-128"/>
              <a:ea typeface="ＭＳ Ｐゴシック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0140160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6080"/>
    </mc:Choice>
    <mc:Fallback>
      <p:transition spd="slow" advTm="16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79512" y="188640"/>
            <a:ext cx="871296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4000" b="1" u="sng" dirty="0" smtClean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人、動物、地球を相手にする職業</a:t>
            </a:r>
            <a:endParaRPr lang="en-US" altLang="ja-JP" sz="4000" b="1" u="sng" dirty="0" smtClean="0">
              <a:solidFill>
                <a:srgbClr val="0070C0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980728"/>
            <a:ext cx="8568952" cy="43924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0" tIns="0" rIns="0" bIns="0" rtlCol="0">
            <a:normAutofit/>
          </a:bodyPr>
          <a:lstStyle/>
          <a:p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医師　　歯科医師　　看護師</a:t>
            </a:r>
            <a:endParaRPr kumimoji="1"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救急救命士　　臨床心理士</a:t>
            </a:r>
            <a:endParaRPr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薬剤師　　栄養士　　管理栄養士</a:t>
            </a:r>
            <a:endParaRPr kumimoji="1"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介護福祉士　　ホームヘルパー</a:t>
            </a:r>
            <a:endParaRPr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kumimoji="1" lang="ja-JP" altLang="en-US" sz="4000" b="1" dirty="0">
                <a:latin typeface="ＭＳ Ｐゴシック" pitchFamily="50" charset="-128"/>
                <a:ea typeface="ＭＳ Ｐゴシック" pitchFamily="50" charset="-128"/>
              </a:rPr>
              <a:t>獣</a:t>
            </a:r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医師　　ペットショップ店員</a:t>
            </a:r>
            <a:endParaRPr kumimoji="1"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4000" b="1" dirty="0">
                <a:latin typeface="ＭＳ Ｐゴシック" pitchFamily="50" charset="-128"/>
                <a:ea typeface="ＭＳ Ｐゴシック" pitchFamily="50" charset="-128"/>
              </a:rPr>
              <a:t>動物園</a:t>
            </a:r>
            <a:r>
              <a:rPr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の飼育係　　トリマー</a:t>
            </a:r>
            <a:endParaRPr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kumimoji="1" lang="ja-JP" altLang="en-US" sz="4000" b="1" dirty="0">
                <a:latin typeface="ＭＳ Ｐゴシック" pitchFamily="50" charset="-128"/>
                <a:ea typeface="ＭＳ Ｐゴシック" pitchFamily="50" charset="-128"/>
              </a:rPr>
              <a:t>宇宙飛行士</a:t>
            </a:r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・・・</a:t>
            </a:r>
            <a:endParaRPr kumimoji="1" lang="ja-JP" altLang="en-US" sz="4000" b="1" dirty="0">
              <a:latin typeface="ＭＳ Ｐゴシック" pitchFamily="50" charset="-128"/>
              <a:ea typeface="ＭＳ Ｐゴシック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9616332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3447"/>
    </mc:Choice>
    <mc:Fallback>
      <p:transition spd="slow" advTm="134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79512" y="188640"/>
            <a:ext cx="871296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4000" b="1" u="sng" dirty="0" smtClean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物をつくる、サービスする職業</a:t>
            </a:r>
            <a:endParaRPr lang="en-US" altLang="ja-JP" sz="4000" b="1" u="sng" dirty="0" smtClean="0">
              <a:solidFill>
                <a:srgbClr val="0070C0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980728"/>
            <a:ext cx="8568952" cy="56166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0" tIns="0" rIns="0" bIns="0" rtlCol="0">
            <a:normAutofit/>
          </a:bodyPr>
          <a:lstStyle/>
          <a:p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農家　　酪農家　　畜産家　　漁師</a:t>
            </a:r>
            <a:endParaRPr kumimoji="1"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林業技術者　　シェフ　　</a:t>
            </a:r>
            <a:r>
              <a:rPr lang="ja-JP" altLang="en-US" sz="4000" b="1" dirty="0">
                <a:latin typeface="ＭＳ Ｐゴシック" pitchFamily="50" charset="-128"/>
                <a:ea typeface="ＭＳ Ｐゴシック" pitchFamily="50" charset="-128"/>
              </a:rPr>
              <a:t>寿司</a:t>
            </a:r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職人</a:t>
            </a:r>
            <a:endParaRPr kumimoji="1"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4000" b="1" dirty="0">
                <a:latin typeface="ＭＳ Ｐゴシック" pitchFamily="50" charset="-128"/>
                <a:ea typeface="ＭＳ Ｐゴシック" pitchFamily="50" charset="-128"/>
              </a:rPr>
              <a:t>パン</a:t>
            </a:r>
            <a:r>
              <a:rPr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職人　　パティシエ　　料理研究家</a:t>
            </a:r>
            <a:endParaRPr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花屋　　大工　　建築士　　おもちゃ屋</a:t>
            </a:r>
            <a:endParaRPr kumimoji="1"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青果店　　コンシェルジュ　　銀行員</a:t>
            </a:r>
            <a:endParaRPr kumimoji="1"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ツアーコンダクター　　服飾デザイナー</a:t>
            </a:r>
            <a:endParaRPr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旅客機のパイロット　　客室乗務員</a:t>
            </a:r>
            <a:endParaRPr kumimoji="1"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4000" b="1" dirty="0">
                <a:latin typeface="ＭＳ Ｐゴシック" pitchFamily="50" charset="-128"/>
                <a:ea typeface="ＭＳ Ｐゴシック" pitchFamily="50" charset="-128"/>
              </a:rPr>
              <a:t>路線バス</a:t>
            </a:r>
            <a:r>
              <a:rPr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の運転士　　観光バスガイド</a:t>
            </a:r>
            <a:endParaRPr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kumimoji="1" lang="ja-JP" altLang="en-US" sz="4000" b="1" dirty="0">
                <a:latin typeface="ＭＳ Ｐゴシック" pitchFamily="50" charset="-128"/>
                <a:ea typeface="ＭＳ Ｐゴシック" pitchFamily="50" charset="-128"/>
              </a:rPr>
              <a:t>電車の</a:t>
            </a:r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運転士　　美容師・・・</a:t>
            </a:r>
            <a:endParaRPr kumimoji="1" lang="ja-JP" altLang="en-US" sz="4000" b="1" dirty="0">
              <a:latin typeface="ＭＳ Ｐゴシック" pitchFamily="50" charset="-128"/>
              <a:ea typeface="ＭＳ Ｐゴシック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9616332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7814"/>
    </mc:Choice>
    <mc:Fallback>
      <p:transition spd="slow" advTm="178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79512" y="188640"/>
            <a:ext cx="871296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4000" b="1" u="sng" dirty="0" smtClean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公の人のために働く職業</a:t>
            </a:r>
            <a:endParaRPr lang="en-US" altLang="ja-JP" sz="4000" b="1" u="sng" dirty="0" smtClean="0">
              <a:solidFill>
                <a:srgbClr val="0070C0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980728"/>
            <a:ext cx="8568952" cy="32403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0" tIns="0" rIns="0" bIns="0" rtlCol="0">
            <a:normAutofit/>
          </a:bodyPr>
          <a:lstStyle/>
          <a:p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小学校の先生　　保育園の先生</a:t>
            </a:r>
            <a:endParaRPr kumimoji="1"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大学教授　　弁護士　　検察官</a:t>
            </a:r>
            <a:endParaRPr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kumimoji="1" lang="ja-JP" altLang="en-US" sz="4000" b="1" dirty="0">
                <a:latin typeface="ＭＳ Ｐゴシック" pitchFamily="50" charset="-128"/>
                <a:ea typeface="ＭＳ Ｐゴシック" pitchFamily="50" charset="-128"/>
              </a:rPr>
              <a:t>裁</a:t>
            </a:r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判官　　警察官　　公務員</a:t>
            </a:r>
            <a:endParaRPr lang="en-US" altLang="ja-JP" sz="4000" b="1" dirty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消防官　　</a:t>
            </a:r>
            <a:r>
              <a:rPr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国会議員　　外交官</a:t>
            </a:r>
            <a:endParaRPr lang="en-US" altLang="ja-JP" sz="4000" b="1" dirty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自衛官</a:t>
            </a:r>
            <a:r>
              <a:rPr kumimoji="1"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・・・</a:t>
            </a:r>
            <a:endParaRPr kumimoji="1" lang="ja-JP" altLang="en-US" sz="4000" b="1" dirty="0">
              <a:latin typeface="ＭＳ Ｐゴシック" pitchFamily="50" charset="-128"/>
              <a:ea typeface="ＭＳ Ｐゴシック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9616332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7751"/>
    </mc:Choice>
    <mc:Fallback>
      <p:transition spd="slow" advTm="17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79512" y="188640"/>
            <a:ext cx="871296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4000" b="1" u="sng" dirty="0" smtClean="0">
                <a:solidFill>
                  <a:srgbClr val="0070C0"/>
                </a:solidFill>
                <a:latin typeface="ＭＳ Ｐゴシック" pitchFamily="50" charset="-128"/>
                <a:ea typeface="ＭＳ Ｐゴシック" pitchFamily="50" charset="-128"/>
              </a:rPr>
              <a:t>人は何のために働くのか？</a:t>
            </a:r>
            <a:endParaRPr lang="en-US" altLang="ja-JP" sz="4000" b="1" u="sng" dirty="0" smtClean="0">
              <a:solidFill>
                <a:srgbClr val="0070C0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1412776"/>
            <a:ext cx="8568952" cy="35283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rtlCol="0">
            <a:normAutofit/>
          </a:bodyPr>
          <a:lstStyle/>
          <a:p>
            <a:r>
              <a:rPr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◎　収入を得るため</a:t>
            </a:r>
            <a:endParaRPr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endParaRPr kumimoji="1" lang="en-US" altLang="ja-JP" sz="4000" b="1" dirty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◎　自分の個性を生かすため</a:t>
            </a:r>
            <a:endParaRPr lang="en-US" altLang="ja-JP" sz="4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endParaRPr kumimoji="1" lang="en-US" altLang="ja-JP" sz="4000" b="1" dirty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sz="4000" b="1" dirty="0" smtClean="0">
                <a:latin typeface="ＭＳ Ｐゴシック" pitchFamily="50" charset="-128"/>
                <a:ea typeface="ＭＳ Ｐゴシック" pitchFamily="50" charset="-128"/>
              </a:rPr>
              <a:t>◎　世の中に貢献するため</a:t>
            </a:r>
            <a:endParaRPr kumimoji="1" lang="ja-JP" altLang="en-US" sz="4000" b="1" dirty="0">
              <a:latin typeface="ＭＳ Ｐゴシック" pitchFamily="50" charset="-128"/>
              <a:ea typeface="ＭＳ Ｐゴシック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9616332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8721"/>
    </mc:Choice>
    <mc:Fallback>
      <p:transition spd="slow" advTm="187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1|8.2|18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7.5|8.7|4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2|18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6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スパイス">
  <a:themeElements>
    <a:clrScheme name="スパイス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スパイス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スパイス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206</TotalTime>
  <Words>224</Words>
  <Application>Microsoft Office PowerPoint</Application>
  <PresentationFormat>画面に合わせる (4:3)</PresentationFormat>
  <Paragraphs>106</Paragraphs>
  <Slides>14</Slides>
  <Notes>14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スパイス</vt:lpstr>
      <vt:lpstr>さいと学ｵﾘｴﾝﾃｰｼｮﾝ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さいと学ｵﾘｴﾝﾃｰｼｮﾝ</dc:title>
  <dc:creator>FJ-USER</dc:creator>
  <cp:lastModifiedBy>西都市</cp:lastModifiedBy>
  <cp:revision>21</cp:revision>
  <cp:lastPrinted>2011-05-02T02:54:15Z</cp:lastPrinted>
  <dcterms:created xsi:type="dcterms:W3CDTF">2011-05-01T23:51:15Z</dcterms:created>
  <dcterms:modified xsi:type="dcterms:W3CDTF">2013-08-01T00:11:55Z</dcterms:modified>
</cp:coreProperties>
</file>