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</p:sldMasterIdLst>
  <p:sldIdLst>
    <p:sldId id="259" r:id="rId2"/>
    <p:sldId id="260" r:id="rId3"/>
    <p:sldId id="261" r:id="rId4"/>
    <p:sldId id="262" r:id="rId5"/>
    <p:sldId id="256" r:id="rId6"/>
    <p:sldId id="257" r:id="rId7"/>
    <p:sldId id="264" r:id="rId8"/>
    <p:sldId id="265" r:id="rId9"/>
    <p:sldId id="266" r:id="rId10"/>
    <p:sldId id="263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4" autoAdjust="0"/>
    <p:restoredTop sz="94707" autoAdjust="0"/>
  </p:normalViewPr>
  <p:slideViewPr>
    <p:cSldViewPr>
      <p:cViewPr varScale="1">
        <p:scale>
          <a:sx n="70" d="100"/>
          <a:sy n="70" d="100"/>
        </p:scale>
        <p:origin x="-138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520731"/>
            <a:ext cx="9144000" cy="3435579"/>
          </a:xfrm>
          <a:custGeom>
            <a:avLst/>
            <a:gdLst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9794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7466" y="25350"/>
                  <a:pt x="0" y="1979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28000"/>
                  <a:satMod val="2000000"/>
                  <a:alpha val="30000"/>
                </a:schemeClr>
              </a:gs>
              <a:gs pos="35000">
                <a:schemeClr val="bg2">
                  <a:shade val="100000"/>
                  <a:satMod val="600000"/>
                  <a:alpha val="0"/>
                </a:schemeClr>
              </a:gs>
            </a:gsLst>
            <a:lin ang="54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ja-JP" altLang="en-US" smtClean="0"/>
              <a:t>マスタ サブタイトルの書式設定</a:t>
            </a:r>
            <a:endParaRPr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 anchor="t"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/>
          <a:lstStyle/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 anchor="b"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 tIns="9144" bIns="9144" anchor="b"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 anchor="b"/>
          <a:lstStyle>
            <a:lvl1pPr algn="l">
              <a:buNone/>
              <a:defRPr sz="5000" b="1"/>
            </a:lvl1pPr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t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 anchor="b"/>
          <a:lstStyle>
            <a:lvl1pPr algn="r">
              <a:buNone/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ja-JP" altLang="en-US" smtClean="0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 anchor="t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3400" y="6356350"/>
            <a:ext cx="533400" cy="365125"/>
          </a:xfrm>
        </p:spPr>
        <p:txBody>
          <a:bodyPr/>
          <a:lstStyle/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2179637"/>
            <a:ext cx="8229600" cy="4114800"/>
          </a:xfrm>
          <a:prstGeom prst="rect">
            <a:avLst/>
          </a:prstGeom>
        </p:spPr>
        <p:txBody>
          <a:bodyPr vert="horz" lIns="9144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D1AA16D-0A33-4BA9-A6BF-7984DB0C64A8}" type="datetimeFigureOut">
              <a:rPr kumimoji="1" lang="ja-JP" altLang="en-US" smtClean="0"/>
              <a:pPr/>
              <a:t>2011/10/14</a:t>
            </a:fld>
            <a:endParaRPr kumimoji="1" lang="ja-JP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0" anchor="b"/>
          <a:lstStyle>
            <a:lvl1pPr algn="l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r">
              <a:defRPr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71E6189-EFEB-47B8-B0A0-B50A3880AA7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l" rtl="0" eaLnBrk="1" latinLnBrk="0" hangingPunct="1">
        <a:spcBef>
          <a:spcPct val="0"/>
        </a:spcBef>
        <a:buNone/>
        <a:defRPr kumimoji="1"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chemeClr val="tx2">
              <a:tint val="100000"/>
              <a:satMod val="250000"/>
            </a:schemeClr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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936" indent="-27432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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3544" indent="-274320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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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22860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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24179;&#25104;23&#24180;&#24230;&#65288;3&#24180;&#29983;&#65289;\&#25945;&#31185;&#65288;&#65299;&#24180;&#65289;\&#12373;&#12356;&#12392;&#23398;\&#12373;&#12356;&#12392;&#23398;&#23566;&#20837;&#65288;3&#24180;&#12300;&#12500;&#12540;&#12510;&#12531;&#21338;&#22763;&#12301;&#65289;\&#12500;&#12540;&#12510;&#12531;&#23398;&#32722;&#23566;&#20837;&#12503;&#12524;&#12476;&#12531;\1.WMA" TargetMode="Externa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24179;&#25104;23&#24180;&#24230;&#65288;3&#24180;&#29983;&#65289;\&#25945;&#31185;&#65288;&#65299;&#24180;&#65289;\&#12373;&#12356;&#12392;&#23398;\&#12373;&#12356;&#12392;&#23398;&#23566;&#20837;&#65288;3&#24180;&#12300;&#12500;&#12540;&#12510;&#12531;&#21338;&#22763;&#12301;&#65289;\&#12500;&#12540;&#12510;&#12531;&#23398;&#32722;&#23566;&#20837;&#12503;&#12524;&#12476;&#12531;\2.WMA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24179;&#25104;23&#24180;&#24230;&#65288;3&#24180;&#29983;&#65289;\&#25945;&#31185;&#65288;&#65299;&#24180;&#65289;\&#12373;&#12356;&#12392;&#23398;\&#12373;&#12356;&#12392;&#23398;&#23566;&#20837;&#65288;3&#24180;&#12300;&#12500;&#12540;&#12510;&#12531;&#21338;&#22763;&#12301;&#65289;\&#12500;&#12540;&#12510;&#12531;&#23398;&#32722;&#23566;&#20837;&#12503;&#12524;&#12476;&#12531;\&#12511;&#12483;&#12463;&#12473;.wav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24179;&#25104;23&#24180;&#24230;&#65288;3&#24180;&#29983;&#65289;\&#25945;&#31185;&#65288;&#65299;&#24180;&#65289;\&#12373;&#12356;&#12392;&#23398;\&#12373;&#12356;&#12392;&#23398;&#23566;&#20837;&#65288;3&#24180;&#12300;&#12500;&#12540;&#12510;&#12531;&#21338;&#22763;&#12301;&#65289;\&#12500;&#12540;&#12510;&#12531;&#23398;&#32722;&#23566;&#20837;&#12503;&#12524;&#12476;&#12531;\4.wav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24179;&#25104;23&#24180;&#24230;&#65288;3&#24180;&#29983;&#65289;\&#25945;&#31185;&#65288;&#65299;&#24180;&#65289;\&#12373;&#12356;&#12392;&#23398;\&#12373;&#12356;&#12392;&#23398;&#23566;&#20837;&#65288;3&#24180;&#12300;&#12500;&#12540;&#12510;&#12531;&#21338;&#22763;&#12301;&#65289;\&#12500;&#12540;&#12510;&#12531;&#23398;&#32722;&#23566;&#20837;&#12503;&#12524;&#12476;&#12531;\5.wav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24179;&#25104;23&#24180;&#24230;&#65288;3&#24180;&#29983;&#65289;\&#25945;&#31185;&#65288;&#65299;&#24180;&#65289;\&#12373;&#12356;&#12392;&#23398;\&#12373;&#12356;&#12392;&#23398;&#23566;&#20837;&#65288;3&#24180;&#12300;&#12500;&#12540;&#12510;&#12531;&#21338;&#22763;&#12301;&#65289;\&#12500;&#12540;&#12510;&#12531;&#23398;&#32722;&#23566;&#20837;&#12503;&#12524;&#12476;&#12531;\6.wav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24179;&#25104;23&#24180;&#24230;&#65288;3&#24180;&#29983;&#65289;\&#25945;&#31185;&#65288;&#65299;&#24180;&#65289;\&#12373;&#12356;&#12392;&#23398;\&#12373;&#12356;&#12392;&#23398;&#23566;&#20837;&#65288;3&#24180;&#12300;&#12500;&#12540;&#12510;&#12531;&#21338;&#22763;&#12301;&#65289;\&#12500;&#12540;&#12510;&#12531;&#23398;&#32722;&#23566;&#20837;&#12503;&#12524;&#12476;&#12531;\7.WMA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24179;&#25104;23&#24180;&#24230;&#65288;3&#24180;&#29983;&#65289;\&#25945;&#31185;&#65288;&#65299;&#24180;&#65289;\&#12373;&#12356;&#12392;&#23398;\&#12373;&#12356;&#12392;&#23398;&#23566;&#20837;&#65288;3&#24180;&#12300;&#12500;&#12540;&#12510;&#12531;&#21338;&#22763;&#12301;&#65289;\&#12500;&#12540;&#12510;&#12531;&#23398;&#32722;&#23566;&#20837;&#12503;&#12524;&#12476;&#12531;\8.wav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ja-saito.or.jp/tokusan/goya/goya_2.html" TargetMode="External"/><Relationship Id="rId13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12" Type="http://schemas.openxmlformats.org/officeDocument/2006/relationships/hyperlink" Target="http://www.ja-saito.or.jp/tokusan/fruit/mango/mango.html" TargetMode="External"/><Relationship Id="rId2" Type="http://schemas.openxmlformats.org/officeDocument/2006/relationships/hyperlink" Target="http://www.google.co.jp/imgres?imgurl=http://www.s-hoshino.com/f_photo/syoku/sy_014.jpg&amp;imgrefurl=http://www.s-hoshino.com/f_photo/syoku/sy_014.html&amp;usg=__Mo06WH4Nz07vymI6UnIIDoMH0Hg=&amp;h=450&amp;w=600&amp;sz=62&amp;hl=ja&amp;start=2&amp;um=1&amp;itbs=1&amp;tbnid=i0TJYAGGEgNQoM:&amp;tbnh=101&amp;tbnw=135&amp;prev=/images?q=%E3%83%94%E3%83%BC%E3%83%9E%E3%83%B3&amp;um=1&amp;hl=ja&amp;sa=X&amp;rlz=1T4SUNA_jaJP276JP284&amp;tbs=isch: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ja-saito.or.jp/tokusan/kyuri/kyuri_2.html" TargetMode="External"/><Relationship Id="rId11" Type="http://schemas.openxmlformats.org/officeDocument/2006/relationships/image" Target="../media/image10.jpeg"/><Relationship Id="rId5" Type="http://schemas.openxmlformats.org/officeDocument/2006/relationships/image" Target="../media/image7.jpeg"/><Relationship Id="rId10" Type="http://schemas.openxmlformats.org/officeDocument/2006/relationships/hyperlink" Target="http://www.ja-saito.or.jp/tokusan/sw/sw_2.html" TargetMode="External"/><Relationship Id="rId4" Type="http://schemas.openxmlformats.org/officeDocument/2006/relationships/hyperlink" Target="http://www.ja-saito.or.jp/tokusan/nira/nira_2.html" TargetMode="External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hyperlink" Target="http://www.google.co.jp/imgres?imgurl=http://img.blogs.yahoo.co.jp/ybi/1/cd/39/pekamini/folder/1463478/img_1463478_58394802_0?1223562925&amp;imgrefurl=http://blogs.yahoo.co.jp/pekamini/58394802.html&amp;usg=__odmkeP3K6AK8GU5cISvsNh-Yq14=&amp;h=336&amp;w=448&amp;sz=33&amp;hl=ja&amp;start=1&amp;um=1&amp;itbs=1&amp;tbnid=MAjnYtDPrLKqFM:&amp;tbnh=95&amp;tbnw=127&amp;prev=/images?q=%E3%83%90%E3%83%8A%E3%83%8A&amp;um=1&amp;hl=ja&amp;sa=X&amp;rlz=1T4SUNA_jaJP276JP284&amp;tbs=isch: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.jp/imgres?imgurl=http://mura-san.jp/blog/photo_image/051007_3.jpg&amp;imgrefurl=http://mura-san.jp/blog/archives/2005/10/107_2.html&amp;usg=__-vX1MfbWHkYiE612CvminYQvYbg=&amp;h=300&amp;w=400&amp;sz=27&amp;hl=ja&amp;start=6&amp;um=1&amp;itbs=1&amp;tbnid=Ph1fcAsV25uw4M:&amp;tbnh=93&amp;tbnw=124&amp;prev=/images?q=%E3%83%88%E3%82%A6%E3%82%AC%E3%83%A9%E3%82%B7&amp;um=1&amp;hl=ja&amp;sa=X&amp;rlz=1T4SUNA_jaJP276JP284&amp;tbs=isch:1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://www.google.co.jp/imgres?imgurl=http://www.linalina.com/images/%E3%82%B4%E3%83%BC%E3%83%A4%E3%83%BC%EF%BC%91.jpg&amp;imgrefurl=http://www.linalina.com/2008/08/&amp;usg=__Jhuqs34oVxa6GezOQeTI9p-criU=&amp;h=1138&amp;w=1592&amp;sz=202&amp;hl=ja&amp;start=2&amp;um=1&amp;itbs=1&amp;tbnid=4HKKUnh_HmUNOM:&amp;tbnh=107&amp;tbnw=150&amp;prev=/images?q=%E3%82%B4%E3%83%BC%E3%83%A4&amp;um=1&amp;hl=ja&amp;sa=X&amp;rlz=1T4SUNA_jaJP276JP284&amp;tbs=isch:1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914416"/>
          </a:xfrm>
        </p:spPr>
        <p:txBody>
          <a:bodyPr/>
          <a:lstStyle/>
          <a:p>
            <a:r>
              <a:rPr kumimoji="1" lang="ja-JP" altLang="en-US" dirty="0" smtClean="0"/>
              <a:t>妻北小学校のまわりには・・・</a:t>
            </a:r>
            <a:endParaRPr kumimoji="1" lang="ja-JP" altLang="en-US" dirty="0"/>
          </a:p>
        </p:txBody>
      </p:sp>
      <p:pic>
        <p:nvPicPr>
          <p:cNvPr id="1536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852" t="36467" r="9852" b="6743"/>
          <a:stretch>
            <a:fillRect/>
          </a:stretch>
        </p:blipFill>
        <p:spPr bwMode="auto">
          <a:xfrm>
            <a:off x="357158" y="1500174"/>
            <a:ext cx="8506448" cy="477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円/楕円 8"/>
          <p:cNvSpPr/>
          <p:nvPr/>
        </p:nvSpPr>
        <p:spPr>
          <a:xfrm>
            <a:off x="1357290" y="4786322"/>
            <a:ext cx="1143008" cy="1071570"/>
          </a:xfrm>
          <a:prstGeom prst="ellipse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角丸四角形 9"/>
          <p:cNvSpPr/>
          <p:nvPr/>
        </p:nvSpPr>
        <p:spPr>
          <a:xfrm>
            <a:off x="5143504" y="1928802"/>
            <a:ext cx="3571900" cy="2571768"/>
          </a:xfrm>
          <a:prstGeom prst="roundRect">
            <a:avLst/>
          </a:prstGeom>
          <a:solidFill>
            <a:srgbClr val="FFFF00">
              <a:alpha val="1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コンテンツ プレースホルダ 20" descr="IMG_09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9762" t="4321" r="7176" b="7840"/>
          <a:stretch>
            <a:fillRect/>
          </a:stretch>
        </p:blipFill>
        <p:spPr>
          <a:xfrm>
            <a:off x="1428728" y="1928802"/>
            <a:ext cx="6485107" cy="4572032"/>
          </a:xfrm>
        </p:spPr>
      </p:pic>
      <p:sp>
        <p:nvSpPr>
          <p:cNvPr id="9" name="正方形/長方形 8"/>
          <p:cNvSpPr/>
          <p:nvPr/>
        </p:nvSpPr>
        <p:spPr>
          <a:xfrm>
            <a:off x="1860011" y="3322988"/>
            <a:ext cx="1900733" cy="607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1863951" y="3984038"/>
            <a:ext cx="1900733" cy="607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1872585" y="4605277"/>
            <a:ext cx="1900733" cy="607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1856017" y="5265470"/>
            <a:ext cx="1900733" cy="607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/>
        </p:nvSpPr>
        <p:spPr>
          <a:xfrm>
            <a:off x="1893353" y="5889270"/>
            <a:ext cx="1900733" cy="607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タイトル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09650"/>
          </a:xfrm>
        </p:spPr>
        <p:txBody>
          <a:bodyPr>
            <a:normAutofit/>
          </a:bodyPr>
          <a:lstStyle/>
          <a:p>
            <a:r>
              <a:rPr kumimoji="1" lang="ja-JP" altLang="en-US" sz="5400" dirty="0" smtClean="0">
                <a:latin typeface="AR P浪漫明朝体U" pitchFamily="50" charset="-128"/>
                <a:ea typeface="AR P浪漫明朝体U" pitchFamily="50" charset="-128"/>
              </a:rPr>
              <a:t>ピーマンクイズ！</a:t>
            </a:r>
            <a:endParaRPr kumimoji="1" lang="ja-JP" altLang="en-US" sz="5400" dirty="0">
              <a:latin typeface="AR P浪漫明朝体U" pitchFamily="50" charset="-128"/>
              <a:ea typeface="AR P浪漫明朝体U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09650"/>
          </a:xfrm>
        </p:spPr>
        <p:txBody>
          <a:bodyPr>
            <a:normAutofit/>
          </a:bodyPr>
          <a:lstStyle/>
          <a:p>
            <a:r>
              <a:rPr kumimoji="1" lang="ja-JP" altLang="en-US" sz="5400" dirty="0" smtClean="0">
                <a:latin typeface="AR P浪漫明朝体U" pitchFamily="50" charset="-128"/>
                <a:ea typeface="AR P浪漫明朝体U" pitchFamily="50" charset="-128"/>
              </a:rPr>
              <a:t>ピーマンクイズ！</a:t>
            </a:r>
            <a:endParaRPr kumimoji="1" lang="ja-JP" altLang="en-US" sz="5400" dirty="0">
              <a:latin typeface="AR P浪漫明朝体U" pitchFamily="50" charset="-128"/>
              <a:ea typeface="AR P浪漫明朝体U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4282" y="2179637"/>
            <a:ext cx="8929718" cy="1320801"/>
          </a:xfrm>
        </p:spPr>
        <p:txBody>
          <a:bodyPr>
            <a:normAutofit/>
          </a:bodyPr>
          <a:lstStyle/>
          <a:p>
            <a:r>
              <a:rPr kumimoji="1" lang="ja-JP" altLang="en-US" sz="3600" dirty="0" smtClean="0"/>
              <a:t>「ピーマン」は，きらわれもの。いいところなし？　</a:t>
            </a:r>
            <a:endParaRPr kumimoji="1" lang="en-US" altLang="ja-JP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66774"/>
          </a:xfrm>
        </p:spPr>
        <p:txBody>
          <a:bodyPr/>
          <a:lstStyle/>
          <a:p>
            <a:r>
              <a:rPr kumimoji="1" lang="ja-JP" altLang="en-US" dirty="0" smtClean="0">
                <a:latin typeface="AR P浪漫明朝体U" pitchFamily="50" charset="-128"/>
                <a:ea typeface="AR P浪漫明朝体U" pitchFamily="50" charset="-128"/>
              </a:rPr>
              <a:t>かみしばい「ピーマンダー」</a:t>
            </a:r>
            <a:endParaRPr kumimoji="1" lang="ja-JP" altLang="en-US" dirty="0">
              <a:latin typeface="AR P浪漫明朝体U" pitchFamily="50" charset="-128"/>
              <a:ea typeface="AR P浪漫明朝体U" pitchFamily="50" charset="-128"/>
            </a:endParaRPr>
          </a:p>
        </p:txBody>
      </p:sp>
      <p:pic>
        <p:nvPicPr>
          <p:cNvPr id="4" name="コンテンツ プレースホルダ 3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5556" t="5556" r="6982" b="4507"/>
          <a:stretch>
            <a:fillRect/>
          </a:stretch>
        </p:blipFill>
        <p:spPr>
          <a:xfrm>
            <a:off x="1142976" y="1571612"/>
            <a:ext cx="6747957" cy="4625988"/>
          </a:xfrm>
        </p:spPr>
      </p:pic>
      <p:pic>
        <p:nvPicPr>
          <p:cNvPr id="5" name="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86776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2.JPG"/>
          <p:cNvPicPr>
            <a:picLocks noChangeAspect="1"/>
          </p:cNvPicPr>
          <p:nvPr/>
        </p:nvPicPr>
        <p:blipFill>
          <a:blip r:embed="rId3" cstate="print"/>
          <a:srcRect l="13827" t="5468" r="10156" b="16250"/>
          <a:stretch>
            <a:fillRect/>
          </a:stretch>
        </p:blipFill>
        <p:spPr>
          <a:xfrm>
            <a:off x="1142976" y="1571612"/>
            <a:ext cx="6715172" cy="461015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66774"/>
          </a:xfrm>
        </p:spPr>
        <p:txBody>
          <a:bodyPr/>
          <a:lstStyle/>
          <a:p>
            <a:r>
              <a:rPr kumimoji="1" lang="ja-JP" altLang="en-US" dirty="0" smtClean="0">
                <a:latin typeface="AR P浪漫明朝体U" pitchFamily="50" charset="-128"/>
                <a:ea typeface="AR P浪漫明朝体U" pitchFamily="50" charset="-128"/>
              </a:rPr>
              <a:t>かみしばい「ピーマンダー」</a:t>
            </a:r>
            <a:endParaRPr kumimoji="1" lang="ja-JP" altLang="en-US" dirty="0">
              <a:latin typeface="AR P浪漫明朝体U" pitchFamily="50" charset="-128"/>
              <a:ea typeface="AR P浪漫明朝体U" pitchFamily="50" charset="-128"/>
            </a:endParaRPr>
          </a:p>
        </p:txBody>
      </p:sp>
      <p:pic>
        <p:nvPicPr>
          <p:cNvPr id="8" name="コンテンツ プレースホルダ 3" descr="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5556" t="5556" r="6982" b="4507"/>
          <a:stretch>
            <a:fillRect/>
          </a:stretch>
        </p:blipFill>
        <p:spPr>
          <a:xfrm>
            <a:off x="1142976" y="1571612"/>
            <a:ext cx="6747957" cy="4625988"/>
          </a:xfrm>
        </p:spPr>
      </p:pic>
      <p:pic>
        <p:nvPicPr>
          <p:cNvPr id="5" name="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8677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xit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2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3.JPG"/>
          <p:cNvPicPr>
            <a:picLocks noChangeAspect="1"/>
          </p:cNvPicPr>
          <p:nvPr/>
        </p:nvPicPr>
        <p:blipFill>
          <a:blip r:embed="rId3" cstate="print"/>
          <a:srcRect l="8594" t="7812" r="8593" b="6640"/>
          <a:stretch>
            <a:fillRect/>
          </a:stretch>
        </p:blipFill>
        <p:spPr>
          <a:xfrm>
            <a:off x="1131556" y="1568758"/>
            <a:ext cx="6746716" cy="4646324"/>
          </a:xfrm>
          <a:prstGeom prst="rect">
            <a:avLst/>
          </a:prstGeom>
        </p:spPr>
      </p:pic>
      <p:sp>
        <p:nvSpPr>
          <p:cNvPr id="5" name="フリーフォーム 4"/>
          <p:cNvSpPr/>
          <p:nvPr/>
        </p:nvSpPr>
        <p:spPr>
          <a:xfrm>
            <a:off x="1920240" y="1571612"/>
            <a:ext cx="5937908" cy="3786214"/>
          </a:xfrm>
          <a:custGeom>
            <a:avLst/>
            <a:gdLst>
              <a:gd name="connsiteX0" fmla="*/ 0 w 6035040"/>
              <a:gd name="connsiteY0" fmla="*/ 0 h 4126230"/>
              <a:gd name="connsiteX1" fmla="*/ 6012180 w 6035040"/>
              <a:gd name="connsiteY1" fmla="*/ 0 h 4126230"/>
              <a:gd name="connsiteX2" fmla="*/ 6035040 w 6035040"/>
              <a:gd name="connsiteY2" fmla="*/ 4126230 h 4126230"/>
              <a:gd name="connsiteX3" fmla="*/ 2080260 w 6035040"/>
              <a:gd name="connsiteY3" fmla="*/ 4126230 h 4126230"/>
              <a:gd name="connsiteX4" fmla="*/ 2057400 w 6035040"/>
              <a:gd name="connsiteY4" fmla="*/ 2331720 h 4126230"/>
              <a:gd name="connsiteX5" fmla="*/ 91440 w 6035040"/>
              <a:gd name="connsiteY5" fmla="*/ 2343150 h 4126230"/>
              <a:gd name="connsiteX6" fmla="*/ 80010 w 6035040"/>
              <a:gd name="connsiteY6" fmla="*/ 0 h 412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35040" h="4126230">
                <a:moveTo>
                  <a:pt x="0" y="0"/>
                </a:moveTo>
                <a:lnTo>
                  <a:pt x="6012180" y="0"/>
                </a:lnTo>
                <a:lnTo>
                  <a:pt x="6035040" y="4126230"/>
                </a:lnTo>
                <a:lnTo>
                  <a:pt x="2080260" y="4126230"/>
                </a:lnTo>
                <a:lnTo>
                  <a:pt x="2057400" y="2331720"/>
                </a:lnTo>
                <a:lnTo>
                  <a:pt x="91440" y="2343150"/>
                </a:lnTo>
                <a:lnTo>
                  <a:pt x="80010" y="0"/>
                </a:lnTo>
              </a:path>
            </a:pathLst>
          </a:custGeom>
          <a:solidFill>
            <a:schemeClr val="accent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2.JPG"/>
          <p:cNvPicPr>
            <a:picLocks noChangeAspect="1"/>
          </p:cNvPicPr>
          <p:nvPr/>
        </p:nvPicPr>
        <p:blipFill>
          <a:blip r:embed="rId4" cstate="print"/>
          <a:srcRect l="13827" t="5468" r="10156" b="16250"/>
          <a:stretch>
            <a:fillRect/>
          </a:stretch>
        </p:blipFill>
        <p:spPr>
          <a:xfrm>
            <a:off x="1142976" y="1568764"/>
            <a:ext cx="6715172" cy="461015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66774"/>
          </a:xfrm>
        </p:spPr>
        <p:txBody>
          <a:bodyPr/>
          <a:lstStyle/>
          <a:p>
            <a:r>
              <a:rPr kumimoji="1" lang="ja-JP" altLang="en-US" dirty="0" smtClean="0">
                <a:latin typeface="AR P浪漫明朝体U" pitchFamily="50" charset="-128"/>
                <a:ea typeface="AR P浪漫明朝体U" pitchFamily="50" charset="-128"/>
              </a:rPr>
              <a:t>かみしばい「ピーマンダー」</a:t>
            </a:r>
            <a:endParaRPr kumimoji="1" lang="ja-JP" altLang="en-US" dirty="0">
              <a:latin typeface="AR P浪漫明朝体U" pitchFamily="50" charset="-128"/>
              <a:ea typeface="AR P浪漫明朝体U" pitchFamily="50" charset="-128"/>
            </a:endParaRPr>
          </a:p>
        </p:txBody>
      </p:sp>
      <p:pic>
        <p:nvPicPr>
          <p:cNvPr id="8" name="ミックス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4396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4.JPG"/>
          <p:cNvPicPr>
            <a:picLocks noChangeAspect="1"/>
          </p:cNvPicPr>
          <p:nvPr/>
        </p:nvPicPr>
        <p:blipFill>
          <a:blip r:embed="rId3" cstate="print"/>
          <a:srcRect l="8593" t="7812" r="5468" b="5468"/>
          <a:stretch>
            <a:fillRect/>
          </a:stretch>
        </p:blipFill>
        <p:spPr>
          <a:xfrm>
            <a:off x="1142976" y="1571588"/>
            <a:ext cx="6736804" cy="4532032"/>
          </a:xfrm>
          <a:prstGeom prst="rect">
            <a:avLst/>
          </a:prstGeom>
        </p:spPr>
      </p:pic>
      <p:pic>
        <p:nvPicPr>
          <p:cNvPr id="7" name="図 6" descr="3.JPG"/>
          <p:cNvPicPr>
            <a:picLocks noChangeAspect="1"/>
          </p:cNvPicPr>
          <p:nvPr/>
        </p:nvPicPr>
        <p:blipFill>
          <a:blip r:embed="rId4" cstate="print"/>
          <a:srcRect l="8594" t="7812" r="8593" b="6640"/>
          <a:stretch>
            <a:fillRect/>
          </a:stretch>
        </p:blipFill>
        <p:spPr>
          <a:xfrm>
            <a:off x="1131556" y="1568758"/>
            <a:ext cx="6746716" cy="4646324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66774"/>
          </a:xfrm>
        </p:spPr>
        <p:txBody>
          <a:bodyPr/>
          <a:lstStyle/>
          <a:p>
            <a:r>
              <a:rPr kumimoji="1" lang="ja-JP" altLang="en-US" dirty="0" smtClean="0">
                <a:latin typeface="AR P浪漫明朝体U" pitchFamily="50" charset="-128"/>
                <a:ea typeface="AR P浪漫明朝体U" pitchFamily="50" charset="-128"/>
              </a:rPr>
              <a:t>かみしばい「ピーマンダー」</a:t>
            </a:r>
            <a:endParaRPr kumimoji="1" lang="ja-JP" altLang="en-US" dirty="0">
              <a:latin typeface="AR P浪漫明朝体U" pitchFamily="50" charset="-128"/>
              <a:ea typeface="AR P浪漫明朝体U" pitchFamily="50" charset="-128"/>
            </a:endParaRPr>
          </a:p>
        </p:txBody>
      </p:sp>
      <p:pic>
        <p:nvPicPr>
          <p:cNvPr id="10" name="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0109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4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5.JPG"/>
          <p:cNvPicPr>
            <a:picLocks noChangeAspect="1"/>
          </p:cNvPicPr>
          <p:nvPr/>
        </p:nvPicPr>
        <p:blipFill>
          <a:blip r:embed="rId3" cstate="print"/>
          <a:srcRect l="13281" t="12500" r="10937" b="7812"/>
          <a:stretch>
            <a:fillRect/>
          </a:stretch>
        </p:blipFill>
        <p:spPr>
          <a:xfrm>
            <a:off x="1142976" y="1577341"/>
            <a:ext cx="6755154" cy="4503438"/>
          </a:xfrm>
          <a:prstGeom prst="rect">
            <a:avLst/>
          </a:prstGeom>
        </p:spPr>
      </p:pic>
      <p:pic>
        <p:nvPicPr>
          <p:cNvPr id="5" name="図 4" descr="4.JPG"/>
          <p:cNvPicPr>
            <a:picLocks noChangeAspect="1"/>
          </p:cNvPicPr>
          <p:nvPr/>
        </p:nvPicPr>
        <p:blipFill>
          <a:blip r:embed="rId4" cstate="print"/>
          <a:srcRect l="8593" t="7812" r="5468" b="5468"/>
          <a:stretch>
            <a:fillRect/>
          </a:stretch>
        </p:blipFill>
        <p:spPr>
          <a:xfrm>
            <a:off x="1142976" y="1571588"/>
            <a:ext cx="6736804" cy="4532032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66774"/>
          </a:xfrm>
        </p:spPr>
        <p:txBody>
          <a:bodyPr/>
          <a:lstStyle/>
          <a:p>
            <a:r>
              <a:rPr kumimoji="1" lang="ja-JP" altLang="en-US" dirty="0" smtClean="0">
                <a:latin typeface="AR P浪漫明朝体U" pitchFamily="50" charset="-128"/>
                <a:ea typeface="AR P浪漫明朝体U" pitchFamily="50" charset="-128"/>
              </a:rPr>
              <a:t>かみしばい「ピーマンダー」</a:t>
            </a:r>
            <a:endParaRPr kumimoji="1" lang="ja-JP" altLang="en-US" dirty="0">
              <a:latin typeface="AR P浪漫明朝体U" pitchFamily="50" charset="-128"/>
              <a:ea typeface="AR P浪漫明朝体U" pitchFamily="50" charset="-128"/>
            </a:endParaRPr>
          </a:p>
        </p:txBody>
      </p:sp>
      <p:pic>
        <p:nvPicPr>
          <p:cNvPr id="7" name="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29652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2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6.JPG"/>
          <p:cNvPicPr>
            <a:picLocks noChangeAspect="1"/>
          </p:cNvPicPr>
          <p:nvPr/>
        </p:nvPicPr>
        <p:blipFill>
          <a:blip r:embed="rId3" cstate="print"/>
          <a:srcRect l="7031" t="7812" r="9375" b="5468"/>
          <a:stretch>
            <a:fillRect/>
          </a:stretch>
        </p:blipFill>
        <p:spPr>
          <a:xfrm>
            <a:off x="1142976" y="1571588"/>
            <a:ext cx="6715172" cy="4500618"/>
          </a:xfrm>
          <a:prstGeom prst="rect">
            <a:avLst/>
          </a:prstGeom>
        </p:spPr>
      </p:pic>
      <p:pic>
        <p:nvPicPr>
          <p:cNvPr id="6" name="図 5" descr="5.JPG"/>
          <p:cNvPicPr>
            <a:picLocks noChangeAspect="1"/>
          </p:cNvPicPr>
          <p:nvPr/>
        </p:nvPicPr>
        <p:blipFill>
          <a:blip r:embed="rId4" cstate="print"/>
          <a:srcRect l="13281" t="12500" r="10937" b="7812"/>
          <a:stretch>
            <a:fillRect/>
          </a:stretch>
        </p:blipFill>
        <p:spPr>
          <a:xfrm>
            <a:off x="1142976" y="1577341"/>
            <a:ext cx="6755154" cy="4503438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66774"/>
          </a:xfrm>
        </p:spPr>
        <p:txBody>
          <a:bodyPr/>
          <a:lstStyle/>
          <a:p>
            <a:r>
              <a:rPr kumimoji="1" lang="ja-JP" altLang="en-US" dirty="0" smtClean="0">
                <a:latin typeface="AR P浪漫明朝体U" pitchFamily="50" charset="-128"/>
                <a:ea typeface="AR P浪漫明朝体U" pitchFamily="50" charset="-128"/>
              </a:rPr>
              <a:t>かみしばい「ピーマンダー」</a:t>
            </a:r>
            <a:endParaRPr kumimoji="1" lang="ja-JP" altLang="en-US" dirty="0">
              <a:latin typeface="AR P浪漫明朝体U" pitchFamily="50" charset="-128"/>
              <a:ea typeface="AR P浪漫明朝体U" pitchFamily="50" charset="-128"/>
            </a:endParaRPr>
          </a:p>
        </p:txBody>
      </p:sp>
      <p:pic>
        <p:nvPicPr>
          <p:cNvPr id="5" name="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2965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1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7.JPG"/>
          <p:cNvPicPr>
            <a:picLocks noChangeAspect="1"/>
          </p:cNvPicPr>
          <p:nvPr/>
        </p:nvPicPr>
        <p:blipFill>
          <a:blip r:embed="rId3" cstate="print"/>
          <a:srcRect l="4375" t="4813" r="6875" b="3687"/>
          <a:stretch>
            <a:fillRect/>
          </a:stretch>
        </p:blipFill>
        <p:spPr>
          <a:xfrm>
            <a:off x="1147154" y="1569448"/>
            <a:ext cx="6705256" cy="4499882"/>
          </a:xfrm>
          <a:prstGeom prst="rect">
            <a:avLst/>
          </a:prstGeom>
        </p:spPr>
      </p:pic>
      <p:pic>
        <p:nvPicPr>
          <p:cNvPr id="7" name="図 6" descr="6.JPG"/>
          <p:cNvPicPr>
            <a:picLocks noChangeAspect="1"/>
          </p:cNvPicPr>
          <p:nvPr/>
        </p:nvPicPr>
        <p:blipFill>
          <a:blip r:embed="rId4" cstate="print"/>
          <a:srcRect l="7031" t="7812" r="9375" b="5468"/>
          <a:stretch>
            <a:fillRect/>
          </a:stretch>
        </p:blipFill>
        <p:spPr>
          <a:xfrm>
            <a:off x="1142976" y="1571588"/>
            <a:ext cx="6715172" cy="4500618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66774"/>
          </a:xfrm>
        </p:spPr>
        <p:txBody>
          <a:bodyPr/>
          <a:lstStyle/>
          <a:p>
            <a:r>
              <a:rPr kumimoji="1" lang="ja-JP" altLang="en-US" dirty="0" smtClean="0">
                <a:latin typeface="AR P浪漫明朝体U" pitchFamily="50" charset="-128"/>
                <a:ea typeface="AR P浪漫明朝体U" pitchFamily="50" charset="-128"/>
              </a:rPr>
              <a:t>かみしばい「ピーマンダー」</a:t>
            </a:r>
            <a:endParaRPr kumimoji="1" lang="ja-JP" altLang="en-US" dirty="0">
              <a:latin typeface="AR P浪漫明朝体U" pitchFamily="50" charset="-128"/>
              <a:ea typeface="AR P浪漫明朝体U" pitchFamily="50" charset="-128"/>
            </a:endParaRPr>
          </a:p>
        </p:txBody>
      </p:sp>
      <p:pic>
        <p:nvPicPr>
          <p:cNvPr id="6" name="7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58214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3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8.JPG"/>
          <p:cNvPicPr>
            <a:picLocks noChangeAspect="1"/>
          </p:cNvPicPr>
          <p:nvPr/>
        </p:nvPicPr>
        <p:blipFill>
          <a:blip r:embed="rId3" cstate="print"/>
          <a:srcRect l="12500" t="5468" r="10156" b="13672"/>
          <a:stretch>
            <a:fillRect/>
          </a:stretch>
        </p:blipFill>
        <p:spPr>
          <a:xfrm>
            <a:off x="1142976" y="1571612"/>
            <a:ext cx="6715172" cy="4500594"/>
          </a:xfrm>
          <a:prstGeom prst="rect">
            <a:avLst/>
          </a:prstGeom>
        </p:spPr>
      </p:pic>
      <p:pic>
        <p:nvPicPr>
          <p:cNvPr id="5" name="図 4" descr="7.JPG"/>
          <p:cNvPicPr>
            <a:picLocks noChangeAspect="1"/>
          </p:cNvPicPr>
          <p:nvPr/>
        </p:nvPicPr>
        <p:blipFill>
          <a:blip r:embed="rId4" cstate="print"/>
          <a:srcRect l="4375" t="4813" r="6875" b="3687"/>
          <a:stretch>
            <a:fillRect/>
          </a:stretch>
        </p:blipFill>
        <p:spPr>
          <a:xfrm>
            <a:off x="1147154" y="1569448"/>
            <a:ext cx="6705256" cy="4499882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66774"/>
          </a:xfrm>
        </p:spPr>
        <p:txBody>
          <a:bodyPr/>
          <a:lstStyle/>
          <a:p>
            <a:r>
              <a:rPr kumimoji="1" lang="ja-JP" altLang="en-US" dirty="0" smtClean="0">
                <a:latin typeface="AR P浪漫明朝体U" pitchFamily="50" charset="-128"/>
                <a:ea typeface="AR P浪漫明朝体U" pitchFamily="50" charset="-128"/>
              </a:rPr>
              <a:t>かみしばい「ピーマンダー</a:t>
            </a:r>
            <a:r>
              <a:rPr kumimoji="1" lang="ja-JP" altLang="en-US" dirty="0" smtClean="0"/>
              <a:t>」</a:t>
            </a:r>
            <a:endParaRPr kumimoji="1" lang="ja-JP" altLang="en-US" dirty="0"/>
          </a:p>
        </p:txBody>
      </p:sp>
      <p:pic>
        <p:nvPicPr>
          <p:cNvPr id="7" name="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5821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94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214282" y="285728"/>
            <a:ext cx="8643998" cy="914416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800" b="1" i="0" u="none" strike="noStrike" kern="1200" cap="none" spc="0" normalizeH="0" baseline="0" noProof="0" dirty="0" smtClean="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chemeClr val="tx2">
                    <a:tint val="100000"/>
                    <a:satMod val="250000"/>
                  </a:schemeClr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妻北小学校のまわりには・・・</a:t>
            </a:r>
            <a:endParaRPr kumimoji="1" lang="ja-JP" altLang="en-US" sz="4800" b="1" i="0" u="none" strike="noStrike" kern="1200" cap="none" spc="0" normalizeH="0" baseline="0" noProof="0" dirty="0">
              <a:ln w="500">
                <a:solidFill>
                  <a:schemeClr val="tx2">
                    <a:shade val="20000"/>
                    <a:satMod val="350000"/>
                  </a:schemeClr>
                </a:solidFill>
              </a:ln>
              <a:solidFill>
                <a:schemeClr val="tx2">
                  <a:tint val="100000"/>
                  <a:satMod val="250000"/>
                </a:schemeClr>
              </a:solidFill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680" t="36741" r="9852" b="6469"/>
          <a:stretch>
            <a:fillRect/>
          </a:stretch>
        </p:blipFill>
        <p:spPr bwMode="auto">
          <a:xfrm>
            <a:off x="357158" y="1428736"/>
            <a:ext cx="8814075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3357554" y="2786058"/>
            <a:ext cx="2928958" cy="1643074"/>
          </a:xfrm>
          <a:prstGeom prst="rect">
            <a:avLst/>
          </a:prstGeom>
          <a:solidFill>
            <a:schemeClr val="accent1">
              <a:alpha val="3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ピーマンの　すごいところ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158" y="4286256"/>
            <a:ext cx="8229600" cy="1857388"/>
          </a:xfrm>
        </p:spPr>
        <p:txBody>
          <a:bodyPr>
            <a:noAutofit/>
          </a:bodyPr>
          <a:lstStyle/>
          <a:p>
            <a:r>
              <a:rPr kumimoji="1" lang="ja-JP" altLang="en-US" sz="3200" dirty="0" smtClean="0"/>
              <a:t>かぜを　ひきにくい　体にしてくれる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体の血を　きれいにして　さらさらにする</a:t>
            </a:r>
            <a:endParaRPr lang="en-US" altLang="ja-JP" sz="3200" dirty="0" smtClean="0"/>
          </a:p>
          <a:p>
            <a:r>
              <a:rPr kumimoji="1" lang="ja-JP" altLang="en-US" sz="3200" dirty="0" smtClean="0"/>
              <a:t>こわいびょうき　「がん」を　よぼうする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4286248" y="2357430"/>
            <a:ext cx="3371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all" spc="0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 P浪漫明朝体U" pitchFamily="50" charset="-128"/>
                <a:ea typeface="AR P浪漫明朝体U" pitchFamily="50" charset="-128"/>
              </a:rPr>
              <a:t>ビタミン</a:t>
            </a:r>
            <a:r>
              <a:rPr lang="en-US" altLang="ja-JP" sz="5400" b="1" cap="all" spc="0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 P浪漫明朝体U" pitchFamily="50" charset="-128"/>
                <a:ea typeface="AR P浪漫明朝体U" pitchFamily="50" charset="-128"/>
              </a:rPr>
              <a:t>C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071538" y="2357430"/>
            <a:ext cx="29258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all" dirty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 P浪漫明朝体U" pitchFamily="50" charset="-128"/>
                <a:ea typeface="AR P浪漫明朝体U" pitchFamily="50" charset="-128"/>
              </a:rPr>
              <a:t>カロテン</a:t>
            </a:r>
            <a:endParaRPr lang="en-US" altLang="ja-JP" sz="5400" b="1" cap="all" spc="0" dirty="0" smtClean="0">
              <a:ln w="900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  <a:latin typeface="AR P浪漫明朝体U" pitchFamily="50" charset="-128"/>
              <a:ea typeface="AR P浪漫明朝体U" pitchFamily="50" charset="-128"/>
            </a:endParaRPr>
          </a:p>
        </p:txBody>
      </p:sp>
      <p:sp>
        <p:nvSpPr>
          <p:cNvPr id="6" name="下矢印 5"/>
          <p:cNvSpPr/>
          <p:nvPr/>
        </p:nvSpPr>
        <p:spPr>
          <a:xfrm>
            <a:off x="3286116" y="3357562"/>
            <a:ext cx="1500198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３年生の　</a:t>
            </a:r>
            <a:r>
              <a:rPr kumimoji="1" lang="ja-JP" altLang="en-US" dirty="0" err="1" smtClean="0"/>
              <a:t>さ</a:t>
            </a:r>
            <a:r>
              <a:rPr kumimoji="1" lang="ja-JP" altLang="en-US" dirty="0" smtClean="0"/>
              <a:t>いと学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2179637"/>
            <a:ext cx="8115328" cy="2678123"/>
          </a:xfrm>
        </p:spPr>
        <p:txBody>
          <a:bodyPr/>
          <a:lstStyle/>
          <a:p>
            <a:r>
              <a:rPr kumimoji="1" lang="ja-JP" altLang="en-US" dirty="0" smtClean="0"/>
              <a:t>　</a:t>
            </a:r>
            <a:r>
              <a:rPr kumimoji="1" lang="ja-JP" altLang="en-US" sz="3600" dirty="0" smtClean="0"/>
              <a:t>西都市の　ほこり　「ピーマン」を育ててみよう！</a:t>
            </a:r>
            <a:endParaRPr lang="en-US" altLang="ja-JP" sz="3600" dirty="0" smtClean="0"/>
          </a:p>
          <a:p>
            <a:r>
              <a:rPr kumimoji="1" lang="ja-JP" altLang="en-US" sz="3600" dirty="0" smtClean="0"/>
              <a:t>　おいしいピーマンを　食べてみよう！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214282" y="285728"/>
            <a:ext cx="8643998" cy="914416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800" b="1" i="0" u="none" strike="noStrike" kern="1200" cap="none" spc="0" normalizeH="0" baseline="0" noProof="0" dirty="0" smtClean="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chemeClr val="tx2">
                    <a:tint val="100000"/>
                    <a:satMod val="250000"/>
                  </a:schemeClr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妻北小学校のまわりには・・・</a:t>
            </a:r>
            <a:endParaRPr kumimoji="1" lang="ja-JP" altLang="en-US" sz="4800" b="1" i="0" u="none" strike="noStrike" kern="1200" cap="none" spc="0" normalizeH="0" baseline="0" noProof="0" dirty="0">
              <a:ln w="500">
                <a:solidFill>
                  <a:schemeClr val="tx2">
                    <a:shade val="20000"/>
                    <a:satMod val="350000"/>
                  </a:schemeClr>
                </a:solidFill>
              </a:ln>
              <a:solidFill>
                <a:schemeClr val="tx2">
                  <a:tint val="100000"/>
                  <a:satMod val="250000"/>
                </a:schemeClr>
              </a:solidFill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3724" t="40779" r="29384" b="21026"/>
          <a:stretch>
            <a:fillRect/>
          </a:stretch>
        </p:blipFill>
        <p:spPr bwMode="auto">
          <a:xfrm>
            <a:off x="428595" y="1357298"/>
            <a:ext cx="783869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214282" y="285728"/>
            <a:ext cx="8643998" cy="914416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800" b="1" i="0" u="none" strike="noStrike" kern="1200" cap="none" spc="0" normalizeH="0" baseline="0" noProof="0" dirty="0" smtClean="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chemeClr val="tx2">
                    <a:tint val="100000"/>
                    <a:satMod val="250000"/>
                  </a:schemeClr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妻北小学校のまわりには・・・</a:t>
            </a:r>
            <a:endParaRPr kumimoji="1" lang="ja-JP" altLang="en-US" sz="4800" b="1" i="0" u="none" strike="noStrike" kern="1200" cap="none" spc="0" normalizeH="0" baseline="0" noProof="0" dirty="0">
              <a:ln w="500">
                <a:solidFill>
                  <a:schemeClr val="tx2">
                    <a:shade val="20000"/>
                    <a:satMod val="350000"/>
                  </a:schemeClr>
                </a:solidFill>
              </a:ln>
              <a:solidFill>
                <a:schemeClr val="tx2">
                  <a:tint val="100000"/>
                  <a:satMod val="250000"/>
                </a:schemeClr>
              </a:solidFill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コンテンツ プレースホルダ 7" descr="IMG_09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14422"/>
            <a:ext cx="4929222" cy="3286148"/>
          </a:xfrm>
        </p:spPr>
      </p:pic>
      <p:pic>
        <p:nvPicPr>
          <p:cNvPr id="6" name="図 5" descr="IMG_0925.JPG"/>
          <p:cNvPicPr>
            <a:picLocks noChangeAspect="1"/>
          </p:cNvPicPr>
          <p:nvPr/>
        </p:nvPicPr>
        <p:blipFill>
          <a:blip r:embed="rId3" cstate="print"/>
          <a:srcRect t="23572"/>
          <a:stretch>
            <a:fillRect/>
          </a:stretch>
        </p:blipFill>
        <p:spPr>
          <a:xfrm>
            <a:off x="3357554" y="4143380"/>
            <a:ext cx="5000628" cy="2547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7158" y="428604"/>
            <a:ext cx="1711626" cy="796131"/>
          </a:xfrm>
        </p:spPr>
        <p:txBody>
          <a:bodyPr/>
          <a:lstStyle/>
          <a:p>
            <a:r>
              <a:rPr lang="ja-JP" altLang="en-US" dirty="0" smtClean="0"/>
              <a:t>問題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28596" y="1500174"/>
            <a:ext cx="8429654" cy="1571636"/>
          </a:xfrm>
        </p:spPr>
        <p:txBody>
          <a:bodyPr>
            <a:normAutofit/>
          </a:bodyPr>
          <a:lstStyle/>
          <a:p>
            <a:r>
              <a:rPr kumimoji="1" lang="ja-JP" altLang="en-US" sz="4000" dirty="0" smtClean="0">
                <a:solidFill>
                  <a:srgbClr val="FFFF00"/>
                </a:solidFill>
                <a:latin typeface="AR P悠々ゴシック体E" pitchFamily="50" charset="-128"/>
                <a:ea typeface="AR P悠々ゴシック体E" pitchFamily="50" charset="-128"/>
              </a:rPr>
              <a:t>西都市には，どんな農作物がつくられているでしょうか？</a:t>
            </a:r>
            <a:endParaRPr kumimoji="1" lang="ja-JP" altLang="en-US" sz="4000" dirty="0">
              <a:solidFill>
                <a:srgbClr val="FFFF00"/>
              </a:solidFill>
              <a:latin typeface="AR P悠々ゴシック体E" pitchFamily="50" charset="-128"/>
              <a:ea typeface="AR P悠々ゴシック体E" pitchFamily="50" charset="-128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357158" y="4000504"/>
            <a:ext cx="1711626" cy="796131"/>
          </a:xfrm>
          <a:prstGeom prst="rect">
            <a:avLst/>
          </a:prstGeom>
        </p:spPr>
        <p:txBody>
          <a:bodyPr vert="horz" lIns="0" tIns="0" rIns="0" bIns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0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chemeClr val="tx2">
                    <a:tint val="100000"/>
                    <a:satMod val="250000"/>
                  </a:schemeClr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予想</a:t>
            </a:r>
            <a:endParaRPr kumimoji="1" lang="ja-JP" altLang="en-US" sz="50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350000"/>
                  </a:schemeClr>
                </a:solidFill>
              </a:ln>
              <a:solidFill>
                <a:schemeClr val="tx2">
                  <a:tint val="100000"/>
                  <a:satMod val="250000"/>
                </a:schemeClr>
              </a:solidFill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http://t1.gstatic.com/images?q=tbn:i0TJYAGGEgNQoM:http://www.s-hoshino.com/f_photo/syoku/sy_01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571612"/>
            <a:ext cx="2387161" cy="1785950"/>
          </a:xfrm>
          <a:prstGeom prst="rect">
            <a:avLst/>
          </a:prstGeom>
          <a:noFill/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357158" y="428604"/>
            <a:ext cx="4929222" cy="796131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800" b="1" dirty="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chemeClr val="tx2">
                    <a:tint val="100000"/>
                    <a:satMod val="250000"/>
                  </a:schemeClr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  <a:latin typeface="+mj-lt"/>
                <a:ea typeface="+mj-ea"/>
                <a:cs typeface="+mj-cs"/>
              </a:rPr>
              <a:t>分かったこと</a:t>
            </a:r>
            <a:endParaRPr kumimoji="1" lang="ja-JP" altLang="en-US" sz="4800" b="1" i="0" u="none" strike="noStrike" kern="1200" cap="none" spc="0" normalizeH="0" baseline="0" noProof="0" dirty="0">
              <a:ln w="500">
                <a:solidFill>
                  <a:schemeClr val="tx2">
                    <a:shade val="20000"/>
                    <a:satMod val="350000"/>
                  </a:schemeClr>
                </a:solidFill>
              </a:ln>
              <a:solidFill>
                <a:schemeClr val="tx2">
                  <a:tint val="100000"/>
                  <a:satMod val="250000"/>
                </a:schemeClr>
              </a:solidFill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32" name="Picture 8" descr="西都産「にら」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1428736"/>
            <a:ext cx="2906543" cy="1785950"/>
          </a:xfrm>
          <a:prstGeom prst="rect">
            <a:avLst/>
          </a:prstGeom>
          <a:noFill/>
        </p:spPr>
      </p:pic>
      <p:pic>
        <p:nvPicPr>
          <p:cNvPr id="1034" name="Picture 10" descr="西都産「きゅうり」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3500438"/>
            <a:ext cx="2762768" cy="1571636"/>
          </a:xfrm>
          <a:prstGeom prst="rect">
            <a:avLst/>
          </a:prstGeom>
          <a:noFill/>
        </p:spPr>
      </p:pic>
      <p:pic>
        <p:nvPicPr>
          <p:cNvPr id="1038" name="Picture 14" descr="西都産「ゴーヤー」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54" y="3500438"/>
            <a:ext cx="2876015" cy="1928826"/>
          </a:xfrm>
          <a:prstGeom prst="rect">
            <a:avLst/>
          </a:prstGeom>
          <a:noFill/>
        </p:spPr>
      </p:pic>
      <p:pic>
        <p:nvPicPr>
          <p:cNvPr id="1040" name="Picture 16" descr="西都産「スイートコーン」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57950" y="3500438"/>
            <a:ext cx="2500330" cy="2051170"/>
          </a:xfrm>
          <a:prstGeom prst="rect">
            <a:avLst/>
          </a:prstGeom>
          <a:noFill/>
        </p:spPr>
      </p:pic>
      <p:pic>
        <p:nvPicPr>
          <p:cNvPr id="1042" name="Picture 18" descr="西都産「完熟マンゴー」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0034" y="5143512"/>
            <a:ext cx="1390650" cy="1390651"/>
          </a:xfrm>
          <a:prstGeom prst="rect">
            <a:avLst/>
          </a:prstGeom>
          <a:noFill/>
        </p:spPr>
      </p:pic>
      <p:sp>
        <p:nvSpPr>
          <p:cNvPr id="14" name="正方形/長方形 13"/>
          <p:cNvSpPr/>
          <p:nvPr/>
        </p:nvSpPr>
        <p:spPr>
          <a:xfrm>
            <a:off x="1785918" y="1000108"/>
            <a:ext cx="2730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ja-JP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 P悠々ゴシック体E" pitchFamily="50" charset="-128"/>
                <a:ea typeface="AR P悠々ゴシック体E" pitchFamily="50" charset="-128"/>
              </a:rPr>
              <a:t>ピーマン</a:t>
            </a:r>
            <a:endParaRPr lang="ja-JP" altLang="en-US" sz="5400" b="1" cap="none" spc="0" dirty="0">
              <a:ln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 P悠々ゴシック体E" pitchFamily="50" charset="-128"/>
              <a:ea typeface="AR P悠々ゴシック体E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5643570" y="928670"/>
            <a:ext cx="14189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ja-JP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 P悠々ゴシック体E" pitchFamily="50" charset="-128"/>
                <a:ea typeface="AR P悠々ゴシック体E" pitchFamily="50" charset="-128"/>
              </a:rPr>
              <a:t>ニラ</a:t>
            </a:r>
            <a:endParaRPr lang="ja-JP" altLang="en-US" sz="5400" b="1" cap="none" spc="0" dirty="0">
              <a:ln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 P悠々ゴシック体E" pitchFamily="50" charset="-128"/>
              <a:ea typeface="AR P悠々ゴシック体E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475114" y="3071810"/>
            <a:ext cx="24689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ja-JP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 P悠々ゴシック体E" pitchFamily="50" charset="-128"/>
                <a:ea typeface="AR P悠々ゴシック体E" pitchFamily="50" charset="-128"/>
              </a:rPr>
              <a:t>きゅうり</a:t>
            </a:r>
            <a:endParaRPr lang="ja-JP" altLang="en-US" sz="5400" b="1" cap="none" spc="0" dirty="0">
              <a:ln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 P悠々ゴシック体E" pitchFamily="50" charset="-128"/>
              <a:ea typeface="AR P悠々ゴシック体E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5786446" y="4500570"/>
            <a:ext cx="368123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ja-JP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 P悠々ゴシック体E" pitchFamily="50" charset="-128"/>
                <a:ea typeface="AR P悠々ゴシック体E" pitchFamily="50" charset="-128"/>
              </a:rPr>
              <a:t>スィートコーン</a:t>
            </a:r>
            <a:endParaRPr lang="ja-JP" altLang="en-US" sz="5400" b="1" cap="none" spc="0" dirty="0">
              <a:ln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 P悠々ゴシック体E" pitchFamily="50" charset="-128"/>
              <a:ea typeface="AR P悠々ゴシック体E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3571868" y="4714884"/>
            <a:ext cx="2133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ja-JP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 P悠々ゴシック体E" pitchFamily="50" charset="-128"/>
                <a:ea typeface="AR P悠々ゴシック体E" pitchFamily="50" charset="-128"/>
              </a:rPr>
              <a:t>ゴーヤ</a:t>
            </a:r>
            <a:endParaRPr lang="ja-JP" altLang="en-US" sz="5400" b="1" cap="none" spc="0" dirty="0">
              <a:ln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 P悠々ゴシック体E" pitchFamily="50" charset="-128"/>
              <a:ea typeface="AR P悠々ゴシック体E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857224" y="5934670"/>
            <a:ext cx="27302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ja-JP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 P悠々ゴシック体E" pitchFamily="50" charset="-128"/>
                <a:ea typeface="AR P悠々ゴシック体E" pitchFamily="50" charset="-128"/>
              </a:rPr>
              <a:t>マンゴー</a:t>
            </a:r>
            <a:endParaRPr lang="ja-JP" altLang="en-US" sz="5400" b="1" cap="none" spc="0" dirty="0">
              <a:ln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 P悠々ゴシック体E" pitchFamily="50" charset="-128"/>
              <a:ea typeface="AR P悠々ゴシック体E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09650"/>
          </a:xfrm>
        </p:spPr>
        <p:txBody>
          <a:bodyPr>
            <a:normAutofit/>
          </a:bodyPr>
          <a:lstStyle/>
          <a:p>
            <a:r>
              <a:rPr kumimoji="1" lang="ja-JP" altLang="en-US" sz="5400" dirty="0" smtClean="0">
                <a:latin typeface="AR P浪漫明朝体U" pitchFamily="50" charset="-128"/>
                <a:ea typeface="AR P浪漫明朝体U" pitchFamily="50" charset="-128"/>
              </a:rPr>
              <a:t>ピーマンクイズ！</a:t>
            </a:r>
            <a:endParaRPr kumimoji="1" lang="ja-JP" altLang="en-US" sz="5400" dirty="0">
              <a:latin typeface="AR P浪漫明朝体U" pitchFamily="50" charset="-128"/>
              <a:ea typeface="AR P浪漫明朝体U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4282" y="2179637"/>
            <a:ext cx="8929718" cy="1320801"/>
          </a:xfrm>
        </p:spPr>
        <p:txBody>
          <a:bodyPr>
            <a:normAutofit/>
          </a:bodyPr>
          <a:lstStyle/>
          <a:p>
            <a:r>
              <a:rPr kumimoji="1" lang="ja-JP" altLang="en-US" sz="3600" dirty="0" smtClean="0"/>
              <a:t>ピーマンと　おなじ　なかまは　どれ？</a:t>
            </a:r>
            <a:endParaRPr kumimoji="1" lang="en-US" altLang="ja-JP" sz="3600" dirty="0" smtClean="0"/>
          </a:p>
        </p:txBody>
      </p:sp>
      <p:pic>
        <p:nvPicPr>
          <p:cNvPr id="19460" name="Picture 4" descr="http://t3.gstatic.com/images?q=tbn:MAjnYtDPrLKqFM:http://img.blogs.yahoo.co.jp/ybi/1/cd/39/pekamini/folder/1463478/img_1463478_58394802_0%3F122356292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3357562"/>
            <a:ext cx="1910024" cy="1428760"/>
          </a:xfrm>
          <a:prstGeom prst="rect">
            <a:avLst/>
          </a:prstGeom>
          <a:noFill/>
        </p:spPr>
      </p:pic>
      <p:pic>
        <p:nvPicPr>
          <p:cNvPr id="19464" name="Picture 8" descr="http://t2.gstatic.com/images?q=tbn:4HKKUnh_HmUNOM:http://www.linalina.com/images/%E3%82%B4%E3%83%BC%E3%83%A4%E3%83%BC%EF%BC%9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3357562"/>
            <a:ext cx="1902786" cy="1357322"/>
          </a:xfrm>
          <a:prstGeom prst="rect">
            <a:avLst/>
          </a:prstGeom>
          <a:noFill/>
        </p:spPr>
      </p:pic>
      <p:pic>
        <p:nvPicPr>
          <p:cNvPr id="19466" name="Picture 10" descr="http://t3.gstatic.com/images?q=tbn:Ph1fcAsV25uw4M:http://mura-san.jp/blog/photo_image/051007_3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3357562"/>
            <a:ext cx="1857388" cy="1393041"/>
          </a:xfrm>
          <a:prstGeom prst="rect">
            <a:avLst/>
          </a:prstGeom>
          <a:noFill/>
        </p:spPr>
      </p:pic>
      <p:sp>
        <p:nvSpPr>
          <p:cNvPr id="9" name="正方形/長方形 8"/>
          <p:cNvSpPr/>
          <p:nvPr/>
        </p:nvSpPr>
        <p:spPr>
          <a:xfrm>
            <a:off x="642910" y="4857760"/>
            <a:ext cx="2291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ゴーヤ</a:t>
            </a:r>
            <a:endParaRPr lang="ja-JP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3500430" y="4857760"/>
            <a:ext cx="2291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バナナ</a:t>
            </a:r>
            <a:endParaRPr lang="ja-JP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000759" y="4929198"/>
            <a:ext cx="314324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とうがらし</a:t>
            </a:r>
            <a:endParaRPr lang="ja-JP" altLang="en-US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5" dur="50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50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457200" y="533400"/>
            <a:ext cx="8229600" cy="110965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1200" cap="none" spc="0" normalizeH="0" baseline="0" noProof="0" dirty="0" smtClean="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chemeClr val="tx2">
                    <a:tint val="100000"/>
                    <a:satMod val="250000"/>
                  </a:schemeClr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  <a:uLnTx/>
                <a:uFillTx/>
                <a:latin typeface="AR P浪漫明朝体U" pitchFamily="50" charset="-128"/>
                <a:ea typeface="AR P浪漫明朝体U" pitchFamily="50" charset="-128"/>
                <a:cs typeface="+mj-cs"/>
              </a:rPr>
              <a:t>ピーマンクイズ！</a:t>
            </a:r>
            <a:endParaRPr kumimoji="1" lang="ja-JP" altLang="en-US" sz="5400" b="1" i="0" u="none" strike="noStrike" kern="1200" cap="none" spc="0" normalizeH="0" baseline="0" noProof="0" dirty="0">
              <a:ln w="500">
                <a:solidFill>
                  <a:schemeClr val="tx2">
                    <a:shade val="20000"/>
                    <a:satMod val="350000"/>
                  </a:schemeClr>
                </a:solidFill>
              </a:ln>
              <a:solidFill>
                <a:schemeClr val="tx2">
                  <a:tint val="100000"/>
                  <a:satMod val="250000"/>
                </a:schemeClr>
              </a:solidFill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</a:effectLst>
              <a:uLnTx/>
              <a:uFillTx/>
              <a:latin typeface="AR P浪漫明朝体U" pitchFamily="50" charset="-128"/>
              <a:ea typeface="AR P浪漫明朝体U" pitchFamily="50" charset="-128"/>
              <a:cs typeface="+mj-cs"/>
            </a:endParaRPr>
          </a:p>
        </p:txBody>
      </p:sp>
      <p:sp>
        <p:nvSpPr>
          <p:cNvPr id="5" name="コンテンツ プレースホルダ 2"/>
          <p:cNvSpPr txBox="1">
            <a:spLocks/>
          </p:cNvSpPr>
          <p:nvPr/>
        </p:nvSpPr>
        <p:spPr>
          <a:xfrm>
            <a:off x="214282" y="2179637"/>
            <a:ext cx="8929718" cy="1320801"/>
          </a:xfrm>
          <a:prstGeom prst="rect">
            <a:avLst/>
          </a:prstGeom>
        </p:spPr>
        <p:txBody>
          <a:bodyPr vert="horz" lIns="91440">
            <a:normAutofit/>
          </a:bodyPr>
          <a:lstStyle/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tabLst/>
              <a:defRPr/>
            </a:pPr>
            <a:r>
              <a:rPr kumimoji="1" lang="ja-JP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ピーマンは　みどり色だけど，ほかの色もある？</a:t>
            </a:r>
            <a:endParaRPr kumimoji="1" lang="en-US" altLang="ja-JP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643042" y="3714752"/>
            <a:ext cx="15888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ある</a:t>
            </a:r>
            <a:endParaRPr lang="en-US" altLang="ja-JP" sz="5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5643570" y="3643314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ない！</a:t>
            </a:r>
            <a:endParaRPr lang="ja-JP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2530" name="Picture 2" descr="写真"/>
          <p:cNvPicPr>
            <a:picLocks noChangeAspect="1" noChangeArrowheads="1"/>
          </p:cNvPicPr>
          <p:nvPr/>
        </p:nvPicPr>
        <p:blipFill>
          <a:blip r:embed="rId2" cstate="print"/>
          <a:srcRect l="10345" t="37977" r="15517"/>
          <a:stretch>
            <a:fillRect/>
          </a:stretch>
        </p:blipFill>
        <p:spPr bwMode="auto">
          <a:xfrm>
            <a:off x="2428860" y="3429000"/>
            <a:ext cx="470225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09650"/>
          </a:xfrm>
        </p:spPr>
        <p:txBody>
          <a:bodyPr>
            <a:normAutofit/>
          </a:bodyPr>
          <a:lstStyle/>
          <a:p>
            <a:r>
              <a:rPr kumimoji="1" lang="ja-JP" altLang="en-US" sz="5400" dirty="0" smtClean="0"/>
              <a:t>ピーマンクイズ！</a:t>
            </a:r>
            <a:endParaRPr kumimoji="1" lang="ja-JP" altLang="en-US" sz="54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4282" y="2179637"/>
            <a:ext cx="8929718" cy="1320801"/>
          </a:xfrm>
        </p:spPr>
        <p:txBody>
          <a:bodyPr>
            <a:normAutofit/>
          </a:bodyPr>
          <a:lstStyle/>
          <a:p>
            <a:r>
              <a:rPr kumimoji="1" lang="ja-JP" altLang="en-US" sz="3600" dirty="0" smtClean="0"/>
              <a:t>「ピーマン」ということばは　どこのことばなの？</a:t>
            </a:r>
            <a:endParaRPr kumimoji="1" lang="en-US" altLang="ja-JP" sz="3600" dirty="0" smtClean="0"/>
          </a:p>
        </p:txBody>
      </p:sp>
      <p:sp>
        <p:nvSpPr>
          <p:cNvPr id="12" name="正方形/長方形 11"/>
          <p:cNvSpPr/>
          <p:nvPr/>
        </p:nvSpPr>
        <p:spPr>
          <a:xfrm>
            <a:off x="1214414" y="3500438"/>
            <a:ext cx="2993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フランス</a:t>
            </a:r>
            <a:endParaRPr lang="ja-JP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863357" y="4572008"/>
            <a:ext cx="3695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ハンガリー</a:t>
            </a:r>
            <a:endParaRPr lang="ja-JP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1214413" y="5643578"/>
            <a:ext cx="2993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アメリカ</a:t>
            </a:r>
            <a:endParaRPr lang="ja-JP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右矢印 14"/>
          <p:cNvSpPr/>
          <p:nvPr/>
        </p:nvSpPr>
        <p:spPr>
          <a:xfrm>
            <a:off x="4857752" y="3786190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右矢印 15"/>
          <p:cNvSpPr/>
          <p:nvPr/>
        </p:nvSpPr>
        <p:spPr>
          <a:xfrm>
            <a:off x="4857752" y="4786322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/>
          <p:cNvSpPr/>
          <p:nvPr/>
        </p:nvSpPr>
        <p:spPr>
          <a:xfrm>
            <a:off x="4857752" y="5857892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/>
        </p:nvSpPr>
        <p:spPr>
          <a:xfrm>
            <a:off x="5715008" y="3500438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ピメント</a:t>
            </a:r>
            <a:endParaRPr lang="ja-JP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5715007" y="4572008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パプリカ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6000760" y="5534561"/>
            <a:ext cx="224292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グリーン</a:t>
            </a:r>
            <a:endParaRPr lang="en-US" altLang="ja-JP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ja-JP" alt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ペッパー</a:t>
            </a:r>
            <a:endParaRPr lang="ja-JP" alt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4" grpId="0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Deluxe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Deluxe</Template>
  <TotalTime>562</TotalTime>
  <Words>145</Words>
  <Application>Microsoft Office PowerPoint</Application>
  <PresentationFormat>画面に合わせる (4:3)</PresentationFormat>
  <Paragraphs>52</Paragraphs>
  <Slides>21</Slides>
  <Notes>0</Notes>
  <HiddenSlides>0</HiddenSlides>
  <MMClips>8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2" baseType="lpstr">
      <vt:lpstr>Deluxe</vt:lpstr>
      <vt:lpstr>妻北小学校のまわりには・・・</vt:lpstr>
      <vt:lpstr>スライド 2</vt:lpstr>
      <vt:lpstr>スライド 3</vt:lpstr>
      <vt:lpstr>スライド 4</vt:lpstr>
      <vt:lpstr>問題</vt:lpstr>
      <vt:lpstr>スライド 6</vt:lpstr>
      <vt:lpstr>ピーマンクイズ！</vt:lpstr>
      <vt:lpstr>スライド 8</vt:lpstr>
      <vt:lpstr>ピーマンクイズ！</vt:lpstr>
      <vt:lpstr>ピーマンクイズ！</vt:lpstr>
      <vt:lpstr>ピーマンクイズ！</vt:lpstr>
      <vt:lpstr>かみしばい「ピーマンダー」</vt:lpstr>
      <vt:lpstr>かみしばい「ピーマンダー」</vt:lpstr>
      <vt:lpstr>かみしばい「ピーマンダー」</vt:lpstr>
      <vt:lpstr>かみしばい「ピーマンダー」</vt:lpstr>
      <vt:lpstr>かみしばい「ピーマンダー」</vt:lpstr>
      <vt:lpstr>かみしばい「ピーマンダー」</vt:lpstr>
      <vt:lpstr>かみしばい「ピーマンダー」</vt:lpstr>
      <vt:lpstr>かみしばい「ピーマンダー」</vt:lpstr>
      <vt:lpstr>ピーマンの　すごいところ</vt:lpstr>
      <vt:lpstr>３年生の　さいと学</vt:lpstr>
    </vt:vector>
  </TitlesOfParts>
  <Company>FJ-USER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minamata</dc:creator>
  <cp:lastModifiedBy> </cp:lastModifiedBy>
  <cp:revision>58</cp:revision>
  <dcterms:created xsi:type="dcterms:W3CDTF">2010-04-29T00:17:40Z</dcterms:created>
  <dcterms:modified xsi:type="dcterms:W3CDTF">2011-10-14T08:09:39Z</dcterms:modified>
</cp:coreProperties>
</file>