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8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CBE9-F9E3-4CD8-88B6-EF92E396CCB1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6FADD-94D1-41AE-B4D4-9317909F74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009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48DA4-EE26-4631-99E7-A75C1565B2AD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41BE8-46B1-4D28-B251-9D7F9CCC3E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5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63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464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558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699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877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892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09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37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045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90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69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05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6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57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70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48A25A-1962-41F4-80E1-944D3C4D2C75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BFE602-A23B-4DA3-9F58-85588DB0E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A25A-1962-41F4-80E1-944D3C4D2C75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E602-A23B-4DA3-9F58-85588DB0E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A25A-1962-41F4-80E1-944D3C4D2C75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E602-A23B-4DA3-9F58-85588DB0E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48A25A-1962-41F4-80E1-944D3C4D2C75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BFE602-A23B-4DA3-9F58-85588DB0E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48A25A-1962-41F4-80E1-944D3C4D2C75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BFE602-A23B-4DA3-9F58-85588DB0E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A25A-1962-41F4-80E1-944D3C4D2C75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E602-A23B-4DA3-9F58-85588DB0E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A25A-1962-41F4-80E1-944D3C4D2C75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E602-A23B-4DA3-9F58-85588DB0E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48A25A-1962-41F4-80E1-944D3C4D2C75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BFE602-A23B-4DA3-9F58-85588DB0E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A25A-1962-41F4-80E1-944D3C4D2C75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E602-A23B-4DA3-9F58-85588DB0E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48A25A-1962-41F4-80E1-944D3C4D2C75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BFE602-A23B-4DA3-9F58-85588DB0E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48A25A-1962-41F4-80E1-944D3C4D2C75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BFE602-A23B-4DA3-9F58-85588DB0E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48A25A-1962-41F4-80E1-944D3C4D2C75}" type="datetimeFigureOut">
              <a:rPr kumimoji="1" lang="ja-JP" altLang="en-US" smtClean="0"/>
              <a:t>2011/5/2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BFE602-A23B-4DA3-9F58-85588DB0E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496944" cy="1793167"/>
          </a:xfrm>
        </p:spPr>
        <p:txBody>
          <a:bodyPr>
            <a:normAutofit/>
          </a:bodyPr>
          <a:lstStyle/>
          <a:p>
            <a:r>
              <a:rPr lang="ja-JP" altLang="en-US" sz="72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さ</a:t>
            </a:r>
            <a:r>
              <a:rPr lang="ja-JP" altLang="en-US" sz="72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いと学ｵﾘｴﾝﾃｰｼｮﾝ</a:t>
            </a:r>
            <a:endParaRPr kumimoji="1" lang="ja-JP" altLang="en-US" sz="72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19672" y="2924944"/>
            <a:ext cx="7344816" cy="882119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rPr>
              <a:t>職場体験学習</a:t>
            </a:r>
            <a:r>
              <a:rPr lang="ja-JP" altLang="en-US" sz="5400" dirty="0" smtClean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rPr>
              <a:t>に向けて</a:t>
            </a:r>
            <a:endParaRPr kumimoji="1" lang="en-US" altLang="ja-JP" sz="5400" dirty="0" smtClean="0">
              <a:solidFill>
                <a:srgbClr val="00206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14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3"/>
    </mc:Choice>
    <mc:Fallback>
      <p:transition spd="slow" advTm="8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1075" b="58906"/>
          <a:stretch/>
        </p:blipFill>
        <p:spPr>
          <a:xfrm>
            <a:off x="1835696" y="332656"/>
            <a:ext cx="6912727" cy="64087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79512" y="188640"/>
            <a:ext cx="4752528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現代の若者たちは？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467544" y="1124744"/>
            <a:ext cx="5760640" cy="2160240"/>
          </a:xfrm>
          <a:prstGeom prst="wedgeRoundRectCallout">
            <a:avLst>
              <a:gd name="adj1" fmla="val 63188"/>
              <a:gd name="adj2" fmla="val 4435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　１５～３４歳でパートやアルバイトで働くフリーターは、</a:t>
            </a:r>
            <a:r>
              <a:rPr kumimoji="1" lang="ja-JP" altLang="en-US" sz="3200" b="1" u="sng" dirty="0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前年と比べて</a:t>
            </a:r>
            <a:r>
              <a:rPr kumimoji="1" lang="en-US" altLang="ja-JP" sz="3200" b="1" u="sng" dirty="0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5</a:t>
            </a:r>
            <a:r>
              <a:rPr kumimoji="1" lang="ja-JP" altLang="en-US" sz="3200" b="1" u="sng" dirty="0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万人増</a:t>
            </a:r>
            <a:r>
              <a:rPr kumimoji="1"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の１８３万人</a:t>
            </a:r>
            <a:endParaRPr kumimoji="1" lang="en-US" altLang="ja-JP" sz="32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　　　　　　　　　　　</a:t>
            </a:r>
            <a:r>
              <a:rPr kumimoji="1"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（２０１０年）</a:t>
            </a:r>
            <a:endParaRPr kumimoji="1" lang="ja-JP" altLang="en-US" sz="32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3599892" y="3537012"/>
            <a:ext cx="5256584" cy="2700300"/>
          </a:xfrm>
          <a:prstGeom prst="wedgeRoundRectCallout">
            <a:avLst>
              <a:gd name="adj1" fmla="val -63297"/>
              <a:gd name="adj2" fmla="val -384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２００７年３月卒で就職した人のうち、３年以内に離職した割合は</a:t>
            </a:r>
            <a:endParaRPr lang="en-US" altLang="ja-JP" sz="32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　　</a:t>
            </a:r>
            <a:r>
              <a:rPr kumimoji="1" lang="ja-JP" altLang="en-US" sz="3200" b="1" u="sng" dirty="0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大卒者が３１％</a:t>
            </a:r>
            <a:endParaRPr kumimoji="1" lang="en-US" altLang="ja-JP" sz="3200" b="1" u="sng" dirty="0" smtClean="0">
              <a:solidFill>
                <a:srgbClr val="FFFF0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　　</a:t>
            </a:r>
            <a:r>
              <a:rPr lang="ja-JP" altLang="en-US" sz="3200" b="1" u="sng" dirty="0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高卒者が４０％</a:t>
            </a:r>
            <a:endParaRPr lang="en-US" altLang="ja-JP" sz="3200" b="1" u="sng" dirty="0" smtClean="0">
              <a:solidFill>
                <a:srgbClr val="FFFF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17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18"/>
    </mc:Choice>
    <mc:Fallback>
      <p:transition spd="slow" advTm="68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職場体験学習のねらいは？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412776"/>
            <a:ext cx="8568952" cy="43924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>
            <a:normAutofit/>
          </a:bodyPr>
          <a:lstStyle/>
          <a:p>
            <a:pPr algn="ctr"/>
            <a:r>
              <a:rPr kumimoji="1" lang="ja-JP" altLang="en-US" sz="4000" b="1" u="sng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働くことの意義や大切さ</a:t>
            </a:r>
            <a:endParaRPr kumimoji="1" lang="en-US" altLang="ja-JP" sz="4000" b="1" u="sng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ja-JP" altLang="en-US" sz="4000" b="1" u="sng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働く人々の思い</a:t>
            </a:r>
            <a:endParaRPr kumimoji="1" lang="en-US" altLang="ja-JP" sz="4000" b="1" u="sng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endParaRPr kumimoji="1" lang="en-US" altLang="ja-JP" sz="2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について理解を深め、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endParaRPr kumimoji="1" lang="en-US" altLang="ja-JP" sz="2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ja-JP" altLang="en-US" sz="4000" b="1" u="sng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望ましい職業観や勤労</a:t>
            </a:r>
            <a:r>
              <a:rPr kumimoji="1" lang="ja-JP" altLang="en-US" sz="4000" b="1" u="sng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観</a:t>
            </a:r>
            <a:endParaRPr kumimoji="1" lang="en-US" altLang="ja-JP" sz="4000" b="1" u="sng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endParaRPr kumimoji="1" lang="en-US" altLang="ja-JP" sz="2800" b="1" u="sng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を身につける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56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06"/>
    </mc:Choice>
    <mc:Fallback>
      <p:transition spd="slow" advTm="20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さ</a:t>
            </a:r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いと学のねらいは？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980728"/>
            <a:ext cx="8568952" cy="1944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normAutofit/>
          </a:bodyPr>
          <a:lstStyle/>
          <a:p>
            <a:pPr algn="ctr"/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西都市を学び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西都市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を通して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自分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の生き方について考える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4661676"/>
            <a:ext cx="8568952" cy="14316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normAutofit/>
          </a:bodyPr>
          <a:lstStyle/>
          <a:p>
            <a:pPr algn="ctr"/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将来の進路選択に向け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資質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や能力を身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につけよう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0161" y="3861048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３</a:t>
            </a:r>
            <a:r>
              <a:rPr lang="ja-JP" altLang="en-US" sz="4000" b="1" u="sng" dirty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年生</a:t>
            </a:r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のテーマ</a:t>
            </a:r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は？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80161" y="188640"/>
            <a:ext cx="8712319" cy="6480720"/>
          </a:xfrm>
          <a:prstGeom prst="roundRect">
            <a:avLst>
              <a:gd name="adj" fmla="val 54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u="sng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職場体験学習</a:t>
            </a:r>
            <a:endParaRPr lang="en-US" altLang="ja-JP" sz="6600" u="sng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lang="ja-JP" altLang="en-US" sz="4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を</a:t>
            </a:r>
            <a:r>
              <a:rPr lang="ja-JP" altLang="en-US" sz="4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通して</a:t>
            </a:r>
            <a:endParaRPr lang="en-US" altLang="ja-JP" sz="44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lang="ja-JP" altLang="en-US" sz="6600" u="sng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自分</a:t>
            </a:r>
            <a:r>
              <a:rPr lang="ja-JP" altLang="en-US" sz="6600" u="sng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の将来や</a:t>
            </a:r>
            <a:r>
              <a:rPr lang="ja-JP" altLang="en-US" sz="6600" u="sng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生き方</a:t>
            </a:r>
            <a:endParaRPr lang="en-US" altLang="ja-JP" sz="6600" u="sng" dirty="0" smtClean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lang="ja-JP" altLang="en-US" sz="4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を考え</a:t>
            </a:r>
            <a:r>
              <a:rPr lang="ja-JP" altLang="en-US" sz="4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て</a:t>
            </a:r>
            <a:endParaRPr lang="en-US" altLang="ja-JP" sz="44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lang="ja-JP" altLang="en-US" sz="6600" u="sng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進路</a:t>
            </a:r>
            <a:r>
              <a:rPr lang="ja-JP" altLang="en-US" sz="6600" u="sng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選択に必要な力</a:t>
            </a:r>
            <a:endParaRPr lang="en-US" altLang="ja-JP" sz="6600" u="sng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lang="ja-JP" altLang="en-US" sz="4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を身につける！</a:t>
            </a:r>
            <a:endParaRPr lang="ja-JP" altLang="en-US" sz="44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36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84"/>
    </mc:Choice>
    <mc:Fallback>
      <p:transition spd="slow" advTm="38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764704"/>
            <a:ext cx="8712968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今</a:t>
            </a:r>
            <a:r>
              <a:rPr lang="ja-JP" altLang="en-US" sz="6600" b="1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の高校１年生が</a:t>
            </a:r>
            <a:endParaRPr lang="en-US" altLang="ja-JP" sz="6600" b="1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6600" b="1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中学２年生のときの</a:t>
            </a:r>
            <a:endParaRPr lang="en-US" altLang="ja-JP" sz="6600" b="1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6600" b="1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職場体験学習での</a:t>
            </a:r>
            <a:endParaRPr lang="en-US" altLang="ja-JP" sz="6600" b="1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6600" b="1" u="sng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真剣な表情</a:t>
            </a:r>
            <a:r>
              <a:rPr lang="ja-JP" altLang="en-US" sz="6600" b="1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を</a:t>
            </a:r>
            <a:endParaRPr lang="en-US" altLang="ja-JP" sz="6600" b="1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6600" b="1" dirty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どうぞ</a:t>
            </a:r>
            <a:r>
              <a:rPr lang="ja-JP" altLang="en-US" sz="6600" b="1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見てください！</a:t>
            </a:r>
            <a:endParaRPr lang="en-US" altLang="ja-JP" sz="6600" b="1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56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19"/>
    </mc:Choice>
    <mc:Fallback>
      <p:transition spd="slow" advTm="26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地域の</a:t>
            </a:r>
            <a:r>
              <a:rPr lang="ja-JP" altLang="en-US" sz="4000" b="1" u="sng" dirty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方々</a:t>
            </a:r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の</a:t>
            </a:r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願いは？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124744"/>
            <a:ext cx="8568952" cy="2880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normAutofit/>
          </a:bodyPr>
          <a:lstStyle/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◎　</a:t>
            </a:r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将来の夢を見つけてほしい</a:t>
            </a:r>
            <a:endParaRPr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endParaRPr kumimoji="1" lang="en-US" altLang="ja-JP" sz="24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◎　</a:t>
            </a:r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人のために働ける人になってほしい</a:t>
            </a:r>
            <a:endParaRPr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endParaRPr kumimoji="1" lang="en-US" altLang="ja-JP" sz="24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◎　西都市を愛してほしい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3707904" y="4122954"/>
            <a:ext cx="1656184" cy="9001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95536" y="5049180"/>
            <a:ext cx="8496944" cy="1476164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latin typeface="ＭＳ Ｐゴシック" pitchFamily="50" charset="-128"/>
                <a:ea typeface="ＭＳ Ｐゴシック" pitchFamily="50" charset="-128"/>
              </a:rPr>
              <a:t>職場体験学習で多くのことを</a:t>
            </a:r>
            <a:endParaRPr kumimoji="1" lang="en-US" altLang="ja-JP" sz="44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ja-JP" altLang="en-US" sz="4400" b="1" dirty="0" smtClean="0">
                <a:latin typeface="ＭＳ Ｐゴシック" pitchFamily="50" charset="-128"/>
                <a:ea typeface="ＭＳ Ｐゴシック" pitchFamily="50" charset="-128"/>
              </a:rPr>
              <a:t>学び、将来に生かしてほしい！</a:t>
            </a:r>
            <a:endParaRPr kumimoji="1" lang="ja-JP" altLang="en-US" sz="44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56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89"/>
    </mc:Choice>
    <mc:Fallback>
      <p:transition spd="slow" advTm="19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実のある職場体験学習にするために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今日のスタートが大切！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852936"/>
            <a:ext cx="8568952" cy="3600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norm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◎自分</a:t>
            </a:r>
            <a:r>
              <a:rPr lang="ja-JP" altLang="en-US" sz="40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の将来について真剣に考え</a:t>
            </a:r>
            <a:endParaRPr lang="en-US" altLang="ja-JP" sz="4000" dirty="0" smtClean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endParaRPr kumimoji="1" lang="en-US" altLang="ja-JP" sz="4000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40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◎自分</a:t>
            </a:r>
            <a:r>
              <a:rPr lang="ja-JP" altLang="en-US" sz="40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の考えで</a:t>
            </a:r>
            <a:endParaRPr lang="en-US" altLang="ja-JP" sz="4000" dirty="0" smtClean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endParaRPr kumimoji="1" lang="en-US" altLang="ja-JP" sz="4000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40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◎職場</a:t>
            </a:r>
            <a:r>
              <a:rPr lang="ja-JP" altLang="en-US" sz="40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体験学習の希望用紙を</a:t>
            </a:r>
            <a:r>
              <a:rPr lang="ja-JP" altLang="en-US" sz="40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書く！</a:t>
            </a:r>
            <a:endParaRPr lang="en-US" altLang="ja-JP" sz="4000" dirty="0" smtClean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23528" y="1628800"/>
            <a:ext cx="8568952" cy="860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3600" b="1" dirty="0" smtClean="0">
                <a:latin typeface="ＭＳ Ｐゴシック" pitchFamily="50" charset="-128"/>
                <a:ea typeface="ＭＳ Ｐゴシック" pitchFamily="50" charset="-128"/>
              </a:rPr>
              <a:t>この後、教室で職場体験希望調査を記入</a:t>
            </a:r>
            <a:r>
              <a:rPr kumimoji="1" lang="en-US" altLang="ja-JP" sz="3600" b="1" dirty="0" smtClean="0">
                <a:latin typeface="ＭＳ Ｐゴシック" pitchFamily="50" charset="-128"/>
                <a:ea typeface="ＭＳ Ｐゴシック" pitchFamily="50" charset="-128"/>
              </a:rPr>
              <a:t>!</a:t>
            </a:r>
            <a:endParaRPr kumimoji="1" lang="ja-JP" altLang="en-US" sz="36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56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26"/>
    </mc:Choice>
    <mc:Fallback>
      <p:transition spd="slow" advTm="15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188640"/>
            <a:ext cx="75963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48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何の職業の記事でしょう？</a:t>
            </a:r>
            <a:endParaRPr kumimoji="1" lang="ja-JP" altLang="en-US" sz="4800" b="1" u="sng" dirty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1"/>
          <a:stretch/>
        </p:blipFill>
        <p:spPr>
          <a:xfrm>
            <a:off x="179512" y="1196752"/>
            <a:ext cx="8777832" cy="5440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/>
          <p:cNvSpPr/>
          <p:nvPr/>
        </p:nvSpPr>
        <p:spPr>
          <a:xfrm>
            <a:off x="3729283" y="1790381"/>
            <a:ext cx="2114358" cy="4542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？</a:t>
            </a:r>
            <a:endParaRPr kumimoji="1" lang="ja-JP" altLang="en-US" sz="32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62826" y="1196752"/>
            <a:ext cx="613630" cy="23762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？</a:t>
            </a:r>
            <a:endParaRPr kumimoji="1" lang="ja-JP" altLang="en-US" sz="32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43609" y="2264657"/>
            <a:ext cx="7326032" cy="43748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正解は</a:t>
            </a:r>
            <a:endParaRPr kumimoji="1" lang="en-US" altLang="ja-JP" sz="3600" b="1" dirty="0" smtClean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ja-JP" altLang="en-US" sz="3600" b="1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「グラフィックデザイナー」</a:t>
            </a:r>
            <a:endParaRPr kumimoji="1" lang="en-US" altLang="ja-JP" sz="3600" b="1" dirty="0" smtClean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kumimoji="1" lang="ja-JP" altLang="en-US" sz="36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です！</a:t>
            </a:r>
            <a:endParaRPr kumimoji="1" lang="en-US" altLang="ja-JP" sz="3600" b="1" dirty="0" smtClean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endParaRPr lang="en-US" altLang="ja-JP" sz="3600" b="1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28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新聞・雑誌の広告デザイン、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書籍や雑誌の表紙、お店の看板や交通標識などをデザインする職業。</a:t>
            </a:r>
            <a:endParaRPr kumimoji="1" lang="en-US" altLang="ja-JP" sz="2800" b="1" dirty="0" smtClean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93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83"/>
    </mc:Choice>
    <mc:Fallback>
      <p:transition spd="slow" advTm="35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188640"/>
            <a:ext cx="759633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4800" b="1" u="sng" dirty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世の中</a:t>
            </a:r>
            <a:r>
              <a:rPr lang="ja-JP" altLang="en-US" sz="48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にはどんな</a:t>
            </a:r>
            <a:endParaRPr lang="en-US" altLang="ja-JP" sz="48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48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職業があるのでしょう</a:t>
            </a:r>
            <a:r>
              <a:rPr kumimoji="1" lang="ja-JP" altLang="en-US" sz="48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？</a:t>
            </a:r>
            <a:endParaRPr kumimoji="1" lang="ja-JP" altLang="en-US" sz="4800" b="1" u="sng" dirty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3" b="38857"/>
          <a:stretch/>
        </p:blipFill>
        <p:spPr>
          <a:xfrm>
            <a:off x="2757549" y="1728192"/>
            <a:ext cx="3597379" cy="5013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609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69"/>
    </mc:Choice>
    <mc:Fallback>
      <p:transition spd="slow" advTm="18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188640"/>
            <a:ext cx="75963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4000" b="1" u="sng" dirty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才能</a:t>
            </a:r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と技術を生かす職業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268760"/>
            <a:ext cx="8568952" cy="369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プロサッカー選手　　プロ野球選手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カーレーサー　　プロレスラー</a:t>
            </a:r>
            <a:endParaRPr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プロの棋士　　騎手　　バレリーナ</a:t>
            </a:r>
            <a:endParaRPr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ピアニスト　　オーケストラの団員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音楽教室の先生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ミュージシャン</a:t>
            </a:r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通訳　　占い師・・・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73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88"/>
    </mc:Choice>
    <mc:Fallback>
      <p:transition spd="slow" advTm="17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テレビ、ゲーム、新聞、本に関わる職業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980728"/>
            <a:ext cx="8568952" cy="5616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0" tIns="0" rIns="0" bIns="0" rtlCol="0">
            <a:normAutofit/>
          </a:bodyPr>
          <a:lstStyle/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漫画家　　歌手　　お笑い芸人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映画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監督　　俳優　　声優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落語家　　マジシャン　　アナウンサー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ディレクター　　気象予報士　　モデル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メイクアップアーティスト　　スタイリスト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作詞家　　作曲家　　ゲームプランナー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ＣＧデザイナー　　プログラマー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新聞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記者　　編集者　　写真家　　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デザイナー　　ＷＥＢデザイナー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・・・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01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80"/>
    </mc:Choice>
    <mc:Fallback>
      <p:transition spd="slow" advTm="16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人、動物、地球を相手にする職業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980728"/>
            <a:ext cx="8568952" cy="4392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0" tIns="0" rIns="0" bIns="0" rtlCol="0">
            <a:normAutofit/>
          </a:bodyPr>
          <a:lstStyle/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医師　　歯科医師　　看護師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救急救命士　　臨床心理士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薬剤師　　栄養士　　管理栄養士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介護福祉士　　ホームヘルパー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獣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医師　　ペットショップ店員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動物園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の飼育係　　トリマー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宇宙飛行士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・・・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63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47"/>
    </mc:Choice>
    <mc:Fallback>
      <p:transition spd="slow" advTm="13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物をつくる、サービスする職業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980728"/>
            <a:ext cx="8568952" cy="5616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0" tIns="0" rIns="0" bIns="0" rtlCol="0">
            <a:normAutofit/>
          </a:bodyPr>
          <a:lstStyle/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農家　　酪農家　　畜産家　　漁師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林業技術者　　シェフ　　</a:t>
            </a:r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寿司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職人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パン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職人　　パティシエ　　料理研究家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花屋　　大工　　建築士　　おもちゃ屋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青果店　　コンシェルジュ　　銀行員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ツアーコンダクター　　服飾デザイナー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旅客機のパイロット　　客室乗務員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路線バス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の運転士　　観光バスガイド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電車の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運転士　　美容師・・・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63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14"/>
    </mc:Choice>
    <mc:Fallback>
      <p:transition spd="slow" advTm="17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公の人のために働く職業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980728"/>
            <a:ext cx="8568952" cy="3240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0" tIns="0" rIns="0" bIns="0" rtlCol="0">
            <a:normAutofit/>
          </a:bodyPr>
          <a:lstStyle/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小学校の先生　　保育園の先生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大学教授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　　弁護士　　検察官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裁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判官　　警察官　　公務員</a:t>
            </a:r>
            <a:endParaRPr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消防官　　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国会議員　　外交官</a:t>
            </a:r>
            <a:endParaRPr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自衛官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・・・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63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51"/>
    </mc:Choice>
    <mc:Fallback>
      <p:transition spd="slow" advTm="17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人は何のために働くのか？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412776"/>
            <a:ext cx="8568952" cy="3528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normAutofit/>
          </a:bodyPr>
          <a:lstStyle/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◎　収入を得るため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endParaRPr kumimoji="1"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◎　自分の個性を生かすため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endParaRPr kumimoji="1"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◎　世の中に貢献するため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63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21"/>
    </mc:Choice>
    <mc:Fallback>
      <p:transition spd="slow" advTm="18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8.2|18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5|8.7|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2|1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186</TotalTime>
  <Words>306</Words>
  <Application>Microsoft Office PowerPoint</Application>
  <PresentationFormat>画面に合わせる (4:3)</PresentationFormat>
  <Paragraphs>123</Paragraphs>
  <Slides>15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スパイス</vt:lpstr>
      <vt:lpstr>さいと学ｵﾘｴﾝﾃｰｼｮﾝ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さいと学ｵﾘｴﾝﾃｰｼｮﾝ</dc:title>
  <dc:creator>FJ-USER</dc:creator>
  <cp:lastModifiedBy>FJ-USER</cp:lastModifiedBy>
  <cp:revision>18</cp:revision>
  <cp:lastPrinted>2011-05-02T02:54:15Z</cp:lastPrinted>
  <dcterms:created xsi:type="dcterms:W3CDTF">2011-05-01T23:51:15Z</dcterms:created>
  <dcterms:modified xsi:type="dcterms:W3CDTF">2011-05-02T02:59:08Z</dcterms:modified>
</cp:coreProperties>
</file>